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0"/>
  </p:notesMasterIdLst>
  <p:sldIdLst>
    <p:sldId id="1556" r:id="rId2"/>
    <p:sldId id="1555" r:id="rId3"/>
    <p:sldId id="257" r:id="rId4"/>
    <p:sldId id="348" r:id="rId5"/>
    <p:sldId id="326" r:id="rId6"/>
    <p:sldId id="358" r:id="rId7"/>
    <p:sldId id="360" r:id="rId8"/>
    <p:sldId id="361" r:id="rId9"/>
    <p:sldId id="362" r:id="rId10"/>
    <p:sldId id="363" r:id="rId11"/>
    <p:sldId id="359" r:id="rId12"/>
    <p:sldId id="364" r:id="rId13"/>
    <p:sldId id="365" r:id="rId14"/>
    <p:sldId id="367" r:id="rId15"/>
    <p:sldId id="1560" r:id="rId16"/>
    <p:sldId id="377" r:id="rId17"/>
    <p:sldId id="368" r:id="rId18"/>
    <p:sldId id="369" r:id="rId19"/>
    <p:sldId id="371" r:id="rId20"/>
    <p:sldId id="370" r:id="rId21"/>
    <p:sldId id="372" r:id="rId22"/>
    <p:sldId id="373" r:id="rId23"/>
    <p:sldId id="374" r:id="rId24"/>
    <p:sldId id="375" r:id="rId25"/>
    <p:sldId id="376" r:id="rId26"/>
    <p:sldId id="378" r:id="rId27"/>
    <p:sldId id="1561" r:id="rId28"/>
    <p:sldId id="379" r:id="rId29"/>
    <p:sldId id="1562" r:id="rId30"/>
    <p:sldId id="1563" r:id="rId31"/>
    <p:sldId id="1564" r:id="rId32"/>
    <p:sldId id="1565" r:id="rId33"/>
    <p:sldId id="1566" r:id="rId34"/>
    <p:sldId id="1567" r:id="rId35"/>
    <p:sldId id="1568" r:id="rId36"/>
    <p:sldId id="1569" r:id="rId37"/>
    <p:sldId id="1570" r:id="rId38"/>
    <p:sldId id="1571" r:id="rId39"/>
    <p:sldId id="1575" r:id="rId40"/>
    <p:sldId id="1576" r:id="rId41"/>
    <p:sldId id="380" r:id="rId42"/>
    <p:sldId id="381" r:id="rId43"/>
    <p:sldId id="382" r:id="rId44"/>
    <p:sldId id="383" r:id="rId45"/>
    <p:sldId id="384" r:id="rId46"/>
    <p:sldId id="385" r:id="rId47"/>
    <p:sldId id="386" r:id="rId48"/>
    <p:sldId id="387" r:id="rId49"/>
    <p:sldId id="388" r:id="rId50"/>
    <p:sldId id="1540" r:id="rId51"/>
    <p:sldId id="1537" r:id="rId52"/>
    <p:sldId id="1541" r:id="rId53"/>
    <p:sldId id="1538" r:id="rId54"/>
    <p:sldId id="1539" r:id="rId55"/>
    <p:sldId id="356" r:id="rId56"/>
    <p:sldId id="357" r:id="rId57"/>
    <p:sldId id="411" r:id="rId58"/>
    <p:sldId id="1572" r:id="rId59"/>
    <p:sldId id="413" r:id="rId60"/>
    <p:sldId id="1552" r:id="rId61"/>
    <p:sldId id="409" r:id="rId62"/>
    <p:sldId id="410" r:id="rId63"/>
    <p:sldId id="412" r:id="rId64"/>
    <p:sldId id="1574" r:id="rId65"/>
    <p:sldId id="407" r:id="rId66"/>
    <p:sldId id="1536" r:id="rId67"/>
    <p:sldId id="260" r:id="rId68"/>
    <p:sldId id="277" r:id="rId69"/>
    <p:sldId id="278" r:id="rId70"/>
    <p:sldId id="408" r:id="rId71"/>
    <p:sldId id="305" r:id="rId72"/>
    <p:sldId id="402" r:id="rId73"/>
    <p:sldId id="403" r:id="rId74"/>
    <p:sldId id="1352" r:id="rId75"/>
    <p:sldId id="1049" r:id="rId76"/>
    <p:sldId id="1331" r:id="rId77"/>
    <p:sldId id="1354" r:id="rId78"/>
    <p:sldId id="1355" r:id="rId79"/>
    <p:sldId id="1356" r:id="rId80"/>
    <p:sldId id="1588" r:id="rId81"/>
    <p:sldId id="258" r:id="rId82"/>
    <p:sldId id="259" r:id="rId83"/>
    <p:sldId id="1589" r:id="rId84"/>
    <p:sldId id="1590" r:id="rId85"/>
    <p:sldId id="1591" r:id="rId86"/>
    <p:sldId id="1592" r:id="rId87"/>
    <p:sldId id="1593" r:id="rId88"/>
    <p:sldId id="1594" r:id="rId89"/>
    <p:sldId id="1595" r:id="rId90"/>
    <p:sldId id="1596" r:id="rId91"/>
    <p:sldId id="1597" r:id="rId92"/>
    <p:sldId id="1598" r:id="rId93"/>
    <p:sldId id="1599" r:id="rId94"/>
    <p:sldId id="1600" r:id="rId95"/>
    <p:sldId id="1601" r:id="rId96"/>
    <p:sldId id="1602" r:id="rId97"/>
    <p:sldId id="1603" r:id="rId98"/>
    <p:sldId id="1357" r:id="rId99"/>
    <p:sldId id="1333" r:id="rId100"/>
    <p:sldId id="1334" r:id="rId101"/>
    <p:sldId id="1337" r:id="rId102"/>
    <p:sldId id="1338" r:id="rId103"/>
    <p:sldId id="1359" r:id="rId104"/>
    <p:sldId id="1360" r:id="rId105"/>
    <p:sldId id="1335" r:id="rId106"/>
    <p:sldId id="1613" r:id="rId107"/>
    <p:sldId id="1612" r:id="rId108"/>
    <p:sldId id="1614" r:id="rId109"/>
    <p:sldId id="1339" r:id="rId110"/>
    <p:sldId id="1370" r:id="rId111"/>
    <p:sldId id="1358" r:id="rId112"/>
    <p:sldId id="1371" r:id="rId113"/>
    <p:sldId id="1361" r:id="rId114"/>
    <p:sldId id="1362" r:id="rId115"/>
    <p:sldId id="1367" r:id="rId116"/>
    <p:sldId id="1369" r:id="rId117"/>
    <p:sldId id="1363" r:id="rId118"/>
    <p:sldId id="1364" r:id="rId119"/>
    <p:sldId id="1365" r:id="rId120"/>
    <p:sldId id="1366" r:id="rId121"/>
    <p:sldId id="1372" r:id="rId122"/>
    <p:sldId id="1373" r:id="rId123"/>
    <p:sldId id="1378" r:id="rId124"/>
    <p:sldId id="1379" r:id="rId125"/>
    <p:sldId id="1380" r:id="rId126"/>
    <p:sldId id="1382" r:id="rId127"/>
    <p:sldId id="1381" r:id="rId128"/>
    <p:sldId id="1374" r:id="rId129"/>
    <p:sldId id="1375" r:id="rId130"/>
    <p:sldId id="1376" r:id="rId131"/>
    <p:sldId id="1336" r:id="rId132"/>
    <p:sldId id="1340" r:id="rId133"/>
    <p:sldId id="1341" r:id="rId134"/>
    <p:sldId id="1342" r:id="rId135"/>
    <p:sldId id="1345" r:id="rId136"/>
    <p:sldId id="1347" r:id="rId137"/>
    <p:sldId id="1396" r:id="rId138"/>
    <p:sldId id="1387" r:id="rId139"/>
    <p:sldId id="1397" r:id="rId140"/>
    <p:sldId id="1399" r:id="rId141"/>
    <p:sldId id="1400" r:id="rId142"/>
    <p:sldId id="1377" r:id="rId143"/>
    <p:sldId id="1383" r:id="rId144"/>
    <p:sldId id="1384" r:id="rId145"/>
    <p:sldId id="1385" r:id="rId146"/>
    <p:sldId id="1386" r:id="rId147"/>
    <p:sldId id="1577" r:id="rId148"/>
    <p:sldId id="287" r:id="rId149"/>
    <p:sldId id="288" r:id="rId150"/>
    <p:sldId id="289" r:id="rId151"/>
    <p:sldId id="290" r:id="rId152"/>
    <p:sldId id="291" r:id="rId153"/>
    <p:sldId id="1348" r:id="rId154"/>
    <p:sldId id="1388" r:id="rId155"/>
    <p:sldId id="1398" r:id="rId156"/>
    <p:sldId id="1401" r:id="rId157"/>
    <p:sldId id="1402" r:id="rId158"/>
    <p:sldId id="261" r:id="rId159"/>
    <p:sldId id="262" r:id="rId160"/>
    <p:sldId id="263" r:id="rId161"/>
    <p:sldId id="264" r:id="rId162"/>
    <p:sldId id="265" r:id="rId163"/>
    <p:sldId id="266" r:id="rId164"/>
    <p:sldId id="267" r:id="rId165"/>
    <p:sldId id="268" r:id="rId166"/>
    <p:sldId id="269" r:id="rId167"/>
    <p:sldId id="270" r:id="rId168"/>
    <p:sldId id="271" r:id="rId169"/>
    <p:sldId id="272" r:id="rId170"/>
    <p:sldId id="273" r:id="rId171"/>
    <p:sldId id="274" r:id="rId172"/>
    <p:sldId id="275" r:id="rId173"/>
    <p:sldId id="276" r:id="rId174"/>
    <p:sldId id="1579" r:id="rId175"/>
    <p:sldId id="1580" r:id="rId176"/>
    <p:sldId id="279" r:id="rId177"/>
    <p:sldId id="280" r:id="rId178"/>
    <p:sldId id="281" r:id="rId179"/>
    <p:sldId id="282" r:id="rId180"/>
    <p:sldId id="283" r:id="rId181"/>
    <p:sldId id="284" r:id="rId182"/>
    <p:sldId id="1403" r:id="rId183"/>
    <p:sldId id="1404" r:id="rId184"/>
    <p:sldId id="1405" r:id="rId185"/>
    <p:sldId id="1406" r:id="rId186"/>
    <p:sldId id="1553" r:id="rId187"/>
    <p:sldId id="1587" r:id="rId188"/>
    <p:sldId id="1558" r:id="rId189"/>
    <p:sldId id="1582" r:id="rId190"/>
    <p:sldId id="1581" r:id="rId191"/>
    <p:sldId id="1583" r:id="rId192"/>
    <p:sldId id="1584" r:id="rId193"/>
    <p:sldId id="1542" r:id="rId194"/>
    <p:sldId id="1545" r:id="rId195"/>
    <p:sldId id="1543" r:id="rId196"/>
    <p:sldId id="1546" r:id="rId197"/>
    <p:sldId id="1544" r:id="rId198"/>
    <p:sldId id="1610" r:id="rId199"/>
    <p:sldId id="1611" r:id="rId200"/>
    <p:sldId id="1547" r:id="rId201"/>
    <p:sldId id="1605" r:id="rId202"/>
    <p:sldId id="1548" r:id="rId203"/>
    <p:sldId id="1606" r:id="rId204"/>
    <p:sldId id="1607" r:id="rId205"/>
    <p:sldId id="1608" r:id="rId206"/>
    <p:sldId id="1609" r:id="rId207"/>
    <p:sldId id="1549" r:id="rId208"/>
    <p:sldId id="1604" r:id="rId2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p:restoredTop sz="95940"/>
  </p:normalViewPr>
  <p:slideViewPr>
    <p:cSldViewPr snapToGrid="0" snapToObjects="1">
      <p:cViewPr varScale="1">
        <p:scale>
          <a:sx n="81" d="100"/>
          <a:sy n="81" d="100"/>
        </p:scale>
        <p:origin x="208"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6FA939-3684-5C40-A223-C4F764618AFC}" type="datetimeFigureOut">
              <a:rPr kumimoji="1" lang="zh-CN" altLang="en-US" smtClean="0"/>
              <a:t>2020/12/11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462D4-8A5F-D14C-A5C2-7A09711CE999}" type="slidenum">
              <a:rPr kumimoji="1" lang="zh-CN" altLang="en-US" smtClean="0"/>
              <a:t>‹#›</a:t>
            </a:fld>
            <a:endParaRPr kumimoji="1" lang="zh-CN" altLang="en-US"/>
          </a:p>
        </p:txBody>
      </p:sp>
    </p:spTree>
    <p:extLst>
      <p:ext uri="{BB962C8B-B14F-4D97-AF65-F5344CB8AC3E}">
        <p14:creationId xmlns:p14="http://schemas.microsoft.com/office/powerpoint/2010/main" val="3368276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1D0BDAC4-C8B1-2243-8C84-8A1F51114181}" type="slidenum">
              <a:rPr kumimoji="1" lang="zh-CN" altLang="en-US" smtClean="0"/>
              <a:t>73</a:t>
            </a:fld>
            <a:endParaRPr kumimoji="1" lang="zh-CN" altLang="en-US"/>
          </a:p>
        </p:txBody>
      </p:sp>
    </p:spTree>
    <p:extLst>
      <p:ext uri="{BB962C8B-B14F-4D97-AF65-F5344CB8AC3E}">
        <p14:creationId xmlns:p14="http://schemas.microsoft.com/office/powerpoint/2010/main" val="2147785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62A0E302-7FDF-F446-A8F3-B3C68CFBB5AC}"/>
              </a:ext>
            </a:extLst>
          </p:cNvPr>
          <p:cNvSpPr>
            <a:spLocks noGrp="1" noRot="1" noChangeAspect="1" noChangeArrowheads="1" noTextEdit="1"/>
          </p:cNvSpPr>
          <p:nvPr>
            <p:ph type="sldImg" idx="4294967295"/>
          </p:nvPr>
        </p:nvSpPr>
        <p:spPr/>
      </p:sp>
      <p:sp>
        <p:nvSpPr>
          <p:cNvPr id="34819" name="文本占位符 2">
            <a:extLst>
              <a:ext uri="{FF2B5EF4-FFF2-40B4-BE49-F238E27FC236}">
                <a16:creationId xmlns:a16="http://schemas.microsoft.com/office/drawing/2014/main" id="{8147BF96-A5CD-6B4E-BE10-EB7CA70DEEED}"/>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a:extLst>
              <a:ext uri="{FF2B5EF4-FFF2-40B4-BE49-F238E27FC236}">
                <a16:creationId xmlns:a16="http://schemas.microsoft.com/office/drawing/2014/main" id="{5AB70B0D-CB80-DB47-A521-6050B755E2EE}"/>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095221B0-B70E-7741-A3D5-D4DBD5710C61}" type="slidenum">
              <a:rPr lang="zh-CN" altLang="en-US">
                <a:sym typeface="宋体" panose="02010600030101010101" pitchFamily="2" charset="-122"/>
              </a:rPr>
              <a:pPr eaLnBrk="1" hangingPunct="1"/>
              <a:t>131</a:t>
            </a:fld>
            <a:endParaRPr lang="zh-CN" altLang="en-US">
              <a:sym typeface="宋体" panose="02010600030101010101" pitchFamily="2" charset="-122"/>
            </a:endParaRPr>
          </a:p>
        </p:txBody>
      </p:sp>
    </p:spTree>
    <p:extLst>
      <p:ext uri="{BB962C8B-B14F-4D97-AF65-F5344CB8AC3E}">
        <p14:creationId xmlns:p14="http://schemas.microsoft.com/office/powerpoint/2010/main" val="585056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AEB00AEA-B39F-484F-A3CE-674AB32BF7BA}"/>
              </a:ext>
            </a:extLst>
          </p:cNvPr>
          <p:cNvSpPr>
            <a:spLocks noGrp="1" noRot="1" noChangeAspect="1" noChangeArrowheads="1" noTextEdit="1"/>
          </p:cNvSpPr>
          <p:nvPr>
            <p:ph type="sldImg" idx="4294967295"/>
          </p:nvPr>
        </p:nvSpPr>
        <p:spPr/>
      </p:sp>
      <p:sp>
        <p:nvSpPr>
          <p:cNvPr id="36867" name="文本占位符 2">
            <a:extLst>
              <a:ext uri="{FF2B5EF4-FFF2-40B4-BE49-F238E27FC236}">
                <a16:creationId xmlns:a16="http://schemas.microsoft.com/office/drawing/2014/main" id="{023F6642-B420-AE49-96E9-36D84BB1C36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a:extLst>
              <a:ext uri="{FF2B5EF4-FFF2-40B4-BE49-F238E27FC236}">
                <a16:creationId xmlns:a16="http://schemas.microsoft.com/office/drawing/2014/main" id="{AE02F8A0-BBC7-6748-B6D5-BCB36D7FADE4}"/>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BAAB3131-0968-A948-AA7E-AFBF15475864}" type="slidenum">
              <a:rPr lang="zh-CN" altLang="en-US">
                <a:sym typeface="宋体" panose="02010600030101010101" pitchFamily="2" charset="-122"/>
              </a:rPr>
              <a:pPr eaLnBrk="1" hangingPunct="1"/>
              <a:t>132</a:t>
            </a:fld>
            <a:endParaRPr lang="zh-CN" altLang="en-US">
              <a:sym typeface="宋体" panose="02010600030101010101" pitchFamily="2" charset="-122"/>
            </a:endParaRPr>
          </a:p>
        </p:txBody>
      </p:sp>
    </p:spTree>
    <p:extLst>
      <p:ext uri="{BB962C8B-B14F-4D97-AF65-F5344CB8AC3E}">
        <p14:creationId xmlns:p14="http://schemas.microsoft.com/office/powerpoint/2010/main" val="847505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4C9D17FC-4105-1A4A-B391-E53D2C3769B3}"/>
              </a:ext>
            </a:extLst>
          </p:cNvPr>
          <p:cNvSpPr>
            <a:spLocks noGrp="1" noRot="1" noChangeAspect="1" noChangeArrowheads="1" noTextEdit="1"/>
          </p:cNvSpPr>
          <p:nvPr>
            <p:ph type="sldImg" idx="4294967295"/>
          </p:nvPr>
        </p:nvSpPr>
        <p:spPr/>
      </p:sp>
      <p:sp>
        <p:nvSpPr>
          <p:cNvPr id="37891" name="文本占位符 2">
            <a:extLst>
              <a:ext uri="{FF2B5EF4-FFF2-40B4-BE49-F238E27FC236}">
                <a16:creationId xmlns:a16="http://schemas.microsoft.com/office/drawing/2014/main" id="{189C3B22-6658-AD44-A4A2-988BC8D233B4}"/>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2" name="灯片编号占位符 3">
            <a:extLst>
              <a:ext uri="{FF2B5EF4-FFF2-40B4-BE49-F238E27FC236}">
                <a16:creationId xmlns:a16="http://schemas.microsoft.com/office/drawing/2014/main" id="{515199A2-9AF7-3E4C-8110-351DBBC171C2}"/>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3B3A1BD2-47DF-2F4D-90F9-61A156703B8C}" type="slidenum">
              <a:rPr lang="zh-CN" altLang="en-US">
                <a:sym typeface="宋体" panose="02010600030101010101" pitchFamily="2" charset="-122"/>
              </a:rPr>
              <a:pPr eaLnBrk="1" hangingPunct="1"/>
              <a:t>133</a:t>
            </a:fld>
            <a:endParaRPr lang="zh-CN" altLang="en-US">
              <a:sym typeface="宋体" panose="02010600030101010101" pitchFamily="2" charset="-122"/>
            </a:endParaRPr>
          </a:p>
        </p:txBody>
      </p:sp>
    </p:spTree>
    <p:extLst>
      <p:ext uri="{BB962C8B-B14F-4D97-AF65-F5344CB8AC3E}">
        <p14:creationId xmlns:p14="http://schemas.microsoft.com/office/powerpoint/2010/main" val="2467302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244AE692-9040-1C48-AD09-C078E2A126B7}"/>
              </a:ext>
            </a:extLst>
          </p:cNvPr>
          <p:cNvSpPr>
            <a:spLocks noGrp="1" noRot="1" noChangeAspect="1" noChangeArrowheads="1" noTextEdit="1"/>
          </p:cNvSpPr>
          <p:nvPr>
            <p:ph type="sldImg" idx="4294967295"/>
          </p:nvPr>
        </p:nvSpPr>
        <p:spPr/>
      </p:sp>
      <p:sp>
        <p:nvSpPr>
          <p:cNvPr id="38915" name="文本占位符 2">
            <a:extLst>
              <a:ext uri="{FF2B5EF4-FFF2-40B4-BE49-F238E27FC236}">
                <a16:creationId xmlns:a16="http://schemas.microsoft.com/office/drawing/2014/main" id="{CE31AA23-9660-284A-B549-762C75F1AF1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a:extLst>
              <a:ext uri="{FF2B5EF4-FFF2-40B4-BE49-F238E27FC236}">
                <a16:creationId xmlns:a16="http://schemas.microsoft.com/office/drawing/2014/main" id="{B23348A6-9999-E04F-A4F9-F08C7DF2FB61}"/>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095B02A-0269-EB45-BDFF-DF19EE401789}" type="slidenum">
              <a:rPr lang="zh-CN" altLang="en-US">
                <a:sym typeface="宋体" panose="02010600030101010101" pitchFamily="2" charset="-122"/>
              </a:rPr>
              <a:pPr eaLnBrk="1" hangingPunct="1"/>
              <a:t>134</a:t>
            </a:fld>
            <a:endParaRPr lang="zh-CN" altLang="en-US">
              <a:sym typeface="宋体" panose="02010600030101010101" pitchFamily="2" charset="-122"/>
            </a:endParaRPr>
          </a:p>
        </p:txBody>
      </p:sp>
    </p:spTree>
    <p:extLst>
      <p:ext uri="{BB962C8B-B14F-4D97-AF65-F5344CB8AC3E}">
        <p14:creationId xmlns:p14="http://schemas.microsoft.com/office/powerpoint/2010/main" val="3398221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D1E807C8-F5E0-844E-B420-5DFA6091A048}"/>
              </a:ext>
            </a:extLst>
          </p:cNvPr>
          <p:cNvSpPr>
            <a:spLocks noGrp="1" noRot="1" noChangeAspect="1" noChangeArrowheads="1" noTextEdit="1"/>
          </p:cNvSpPr>
          <p:nvPr>
            <p:ph type="sldImg" idx="4294967295"/>
          </p:nvPr>
        </p:nvSpPr>
        <p:spPr/>
      </p:sp>
      <p:sp>
        <p:nvSpPr>
          <p:cNvPr id="39939" name="文本占位符 2">
            <a:extLst>
              <a:ext uri="{FF2B5EF4-FFF2-40B4-BE49-F238E27FC236}">
                <a16:creationId xmlns:a16="http://schemas.microsoft.com/office/drawing/2014/main" id="{EDD0FEB6-97A4-144B-AC9C-3CF155EDBCE4}"/>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0" name="灯片编号占位符 3">
            <a:extLst>
              <a:ext uri="{FF2B5EF4-FFF2-40B4-BE49-F238E27FC236}">
                <a16:creationId xmlns:a16="http://schemas.microsoft.com/office/drawing/2014/main" id="{73633A1A-6FD5-AB40-B87E-E55869776D45}"/>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8EFB1B7-D296-7A4A-B57F-1EB0E723BFD0}" type="slidenum">
              <a:rPr lang="zh-CN" altLang="en-US">
                <a:sym typeface="宋体" panose="02010600030101010101" pitchFamily="2" charset="-122"/>
              </a:rPr>
              <a:pPr eaLnBrk="1" hangingPunct="1"/>
              <a:t>135</a:t>
            </a:fld>
            <a:endParaRPr lang="zh-CN" altLang="en-US">
              <a:sym typeface="宋体" panose="02010600030101010101" pitchFamily="2" charset="-122"/>
            </a:endParaRPr>
          </a:p>
        </p:txBody>
      </p:sp>
    </p:spTree>
    <p:extLst>
      <p:ext uri="{BB962C8B-B14F-4D97-AF65-F5344CB8AC3E}">
        <p14:creationId xmlns:p14="http://schemas.microsoft.com/office/powerpoint/2010/main" val="2402525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DFE00948-E97A-9044-9073-B4CE82BC2626}"/>
              </a:ext>
            </a:extLst>
          </p:cNvPr>
          <p:cNvSpPr>
            <a:spLocks noGrp="1" noRot="1" noChangeAspect="1" noChangeArrowheads="1" noTextEdit="1"/>
          </p:cNvSpPr>
          <p:nvPr>
            <p:ph type="sldImg" idx="4294967295"/>
          </p:nvPr>
        </p:nvSpPr>
        <p:spPr/>
      </p:sp>
      <p:sp>
        <p:nvSpPr>
          <p:cNvPr id="41987" name="文本占位符 2">
            <a:extLst>
              <a:ext uri="{FF2B5EF4-FFF2-40B4-BE49-F238E27FC236}">
                <a16:creationId xmlns:a16="http://schemas.microsoft.com/office/drawing/2014/main" id="{630A8F5C-4767-7B49-B4F9-C3FAED9676FD}"/>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88" name="灯片编号占位符 3">
            <a:extLst>
              <a:ext uri="{FF2B5EF4-FFF2-40B4-BE49-F238E27FC236}">
                <a16:creationId xmlns:a16="http://schemas.microsoft.com/office/drawing/2014/main" id="{77732024-04AE-7547-BA22-204687170190}"/>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0221900D-711C-6145-9253-BC5A1733D4BF}" type="slidenum">
              <a:rPr lang="zh-CN" altLang="en-US">
                <a:sym typeface="宋体" panose="02010600030101010101" pitchFamily="2" charset="-122"/>
              </a:rPr>
              <a:pPr eaLnBrk="1" hangingPunct="1"/>
              <a:t>136</a:t>
            </a:fld>
            <a:endParaRPr lang="zh-CN" altLang="en-US">
              <a:sym typeface="宋体" panose="02010600030101010101" pitchFamily="2" charset="-122"/>
            </a:endParaRPr>
          </a:p>
        </p:txBody>
      </p:sp>
    </p:spTree>
    <p:extLst>
      <p:ext uri="{BB962C8B-B14F-4D97-AF65-F5344CB8AC3E}">
        <p14:creationId xmlns:p14="http://schemas.microsoft.com/office/powerpoint/2010/main" val="2159467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7AD6B366-C719-E743-AB21-2B7C068B8D94}"/>
              </a:ext>
            </a:extLst>
          </p:cNvPr>
          <p:cNvSpPr>
            <a:spLocks noGrp="1" noRot="1" noChangeAspect="1" noChangeArrowheads="1" noTextEdit="1"/>
          </p:cNvSpPr>
          <p:nvPr>
            <p:ph type="sldImg" idx="4294967295"/>
          </p:nvPr>
        </p:nvSpPr>
        <p:spPr/>
      </p:sp>
      <p:sp>
        <p:nvSpPr>
          <p:cNvPr id="44035" name="文本占位符 2">
            <a:extLst>
              <a:ext uri="{FF2B5EF4-FFF2-40B4-BE49-F238E27FC236}">
                <a16:creationId xmlns:a16="http://schemas.microsoft.com/office/drawing/2014/main" id="{666F74F4-1DA0-4F4E-9151-E749E9F0FE9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4036" name="灯片编号占位符 3">
            <a:extLst>
              <a:ext uri="{FF2B5EF4-FFF2-40B4-BE49-F238E27FC236}">
                <a16:creationId xmlns:a16="http://schemas.microsoft.com/office/drawing/2014/main" id="{8DF8E5CD-9CC4-0C41-A2E9-0D71100D020F}"/>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8EA8628-0F60-CF4B-AA5E-98971902EF64}" type="slidenum">
              <a:rPr lang="zh-CN" altLang="en-US">
                <a:sym typeface="宋体" panose="02010600030101010101" pitchFamily="2" charset="-122"/>
              </a:rPr>
              <a:pPr eaLnBrk="1" hangingPunct="1"/>
              <a:t>153</a:t>
            </a:fld>
            <a:endParaRPr lang="zh-CN" altLang="en-US">
              <a:sym typeface="宋体" panose="02010600030101010101" pitchFamily="2" charset="-122"/>
            </a:endParaRPr>
          </a:p>
        </p:txBody>
      </p:sp>
    </p:spTree>
    <p:extLst>
      <p:ext uri="{BB962C8B-B14F-4D97-AF65-F5344CB8AC3E}">
        <p14:creationId xmlns:p14="http://schemas.microsoft.com/office/powerpoint/2010/main" val="2156865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5D9EC74F-E01E-544F-84C6-04EBFE5A6000}"/>
              </a:ext>
            </a:extLst>
          </p:cNvPr>
          <p:cNvSpPr>
            <a:spLocks noGrp="1" noRot="1" noChangeAspect="1" noChangeArrowheads="1" noTextEdit="1"/>
          </p:cNvSpPr>
          <p:nvPr>
            <p:ph type="sldImg" idx="4294967295"/>
          </p:nvPr>
        </p:nvSpPr>
        <p:spPr/>
      </p:sp>
      <p:sp>
        <p:nvSpPr>
          <p:cNvPr id="26627" name="文本占位符 2">
            <a:extLst>
              <a:ext uri="{FF2B5EF4-FFF2-40B4-BE49-F238E27FC236}">
                <a16:creationId xmlns:a16="http://schemas.microsoft.com/office/drawing/2014/main" id="{BED27427-B5E9-E84E-BF1C-3AD4DAAC6B80}"/>
              </a:ext>
            </a:extLst>
          </p:cNvPr>
          <p:cNvSpPr>
            <a:spLocks noGrp="1" noChangeArrowheads="1"/>
          </p:cNvSpPr>
          <p:nvPr>
            <p:ph type="body" idx="4294967295"/>
          </p:nvPr>
        </p:nvSpPr>
        <p:spPr/>
        <p:txBody>
          <a:bodyPr/>
          <a:lstStyle/>
          <a:p>
            <a:endParaRPr lang="zh-CN" altLang="en-US"/>
          </a:p>
        </p:txBody>
      </p:sp>
      <p:sp>
        <p:nvSpPr>
          <p:cNvPr id="26628" name="灯片编号占位符 3">
            <a:extLst>
              <a:ext uri="{FF2B5EF4-FFF2-40B4-BE49-F238E27FC236}">
                <a16:creationId xmlns:a16="http://schemas.microsoft.com/office/drawing/2014/main" id="{B4570C8F-717B-7E4C-9FE9-A86C281F1A38}"/>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3C61ABCD-E810-4E42-BE26-A6975F19A22C}" type="slidenum">
              <a:rPr lang="zh-CN" altLang="en-US">
                <a:sym typeface="宋体" panose="02010600030101010101" pitchFamily="2" charset="-122"/>
              </a:rPr>
              <a:pPr eaLnBrk="1" hangingPunct="1"/>
              <a:t>75</a:t>
            </a:fld>
            <a:endParaRPr lang="zh-CN" altLang="en-US">
              <a:sym typeface="宋体" panose="02010600030101010101" pitchFamily="2" charset="-122"/>
            </a:endParaRPr>
          </a:p>
        </p:txBody>
      </p:sp>
    </p:spTree>
    <p:extLst>
      <p:ext uri="{BB962C8B-B14F-4D97-AF65-F5344CB8AC3E}">
        <p14:creationId xmlns:p14="http://schemas.microsoft.com/office/powerpoint/2010/main" val="114724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2BA21C17-6298-D244-A3CE-B70C6DC3D59A}"/>
              </a:ext>
            </a:extLst>
          </p:cNvPr>
          <p:cNvSpPr>
            <a:spLocks noGrp="1" noRot="1" noChangeAspect="1" noChangeArrowheads="1" noTextEdit="1"/>
          </p:cNvSpPr>
          <p:nvPr>
            <p:ph type="sldImg" idx="4294967295"/>
          </p:nvPr>
        </p:nvSpPr>
        <p:spPr/>
      </p:sp>
      <p:sp>
        <p:nvSpPr>
          <p:cNvPr id="27651" name="文本占位符 2">
            <a:extLst>
              <a:ext uri="{FF2B5EF4-FFF2-40B4-BE49-F238E27FC236}">
                <a16:creationId xmlns:a16="http://schemas.microsoft.com/office/drawing/2014/main" id="{B961F51B-37AC-714E-AF85-C95B7E40A102}"/>
              </a:ext>
            </a:extLst>
          </p:cNvPr>
          <p:cNvSpPr>
            <a:spLocks noGrp="1" noChangeArrowheads="1"/>
          </p:cNvSpPr>
          <p:nvPr>
            <p:ph type="body" idx="4294967295"/>
          </p:nvPr>
        </p:nvSpPr>
        <p:spPr/>
        <p:txBody>
          <a:bodyPr/>
          <a:lstStyle/>
          <a:p>
            <a:endParaRPr lang="zh-CN" altLang="en-US"/>
          </a:p>
        </p:txBody>
      </p:sp>
      <p:sp>
        <p:nvSpPr>
          <p:cNvPr id="27652" name="灯片编号占位符 3">
            <a:extLst>
              <a:ext uri="{FF2B5EF4-FFF2-40B4-BE49-F238E27FC236}">
                <a16:creationId xmlns:a16="http://schemas.microsoft.com/office/drawing/2014/main" id="{1CFAC511-F42E-8648-AB5A-064A2CC35673}"/>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821E13C-4787-264B-A4F8-757E431BDC67}" type="slidenum">
              <a:rPr lang="zh-CN" altLang="en-US">
                <a:sym typeface="宋体" panose="02010600030101010101" pitchFamily="2" charset="-122"/>
              </a:rPr>
              <a:pPr eaLnBrk="1" hangingPunct="1"/>
              <a:t>76</a:t>
            </a:fld>
            <a:endParaRPr lang="zh-CN" altLang="en-US">
              <a:sym typeface="宋体" panose="02010600030101010101" pitchFamily="2" charset="-122"/>
            </a:endParaRPr>
          </a:p>
        </p:txBody>
      </p:sp>
    </p:spTree>
    <p:extLst>
      <p:ext uri="{BB962C8B-B14F-4D97-AF65-F5344CB8AC3E}">
        <p14:creationId xmlns:p14="http://schemas.microsoft.com/office/powerpoint/2010/main" val="1926722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EA370ED3-3F7F-824C-8D6B-C780C67595E1}"/>
              </a:ext>
            </a:extLst>
          </p:cNvPr>
          <p:cNvSpPr>
            <a:spLocks noGrp="1" noRot="1" noChangeAspect="1" noChangeArrowheads="1" noTextEdit="1"/>
          </p:cNvSpPr>
          <p:nvPr>
            <p:ph type="sldImg" idx="4294967295"/>
          </p:nvPr>
        </p:nvSpPr>
        <p:spPr/>
      </p:sp>
      <p:sp>
        <p:nvSpPr>
          <p:cNvPr id="29699" name="文本占位符 2">
            <a:extLst>
              <a:ext uri="{FF2B5EF4-FFF2-40B4-BE49-F238E27FC236}">
                <a16:creationId xmlns:a16="http://schemas.microsoft.com/office/drawing/2014/main" id="{8FD12100-2040-9045-BD4D-2A874A0F8430}"/>
              </a:ext>
            </a:extLst>
          </p:cNvPr>
          <p:cNvSpPr>
            <a:spLocks noGrp="1" noChangeArrowheads="1"/>
          </p:cNvSpPr>
          <p:nvPr>
            <p:ph type="body" idx="4294967295"/>
          </p:nvPr>
        </p:nvSpPr>
        <p:spPr/>
        <p:txBody>
          <a:bodyPr/>
          <a:lstStyle/>
          <a:p>
            <a:endParaRPr lang="zh-CN" altLang="en-US"/>
          </a:p>
        </p:txBody>
      </p:sp>
      <p:sp>
        <p:nvSpPr>
          <p:cNvPr id="29700" name="灯片编号占位符 3">
            <a:extLst>
              <a:ext uri="{FF2B5EF4-FFF2-40B4-BE49-F238E27FC236}">
                <a16:creationId xmlns:a16="http://schemas.microsoft.com/office/drawing/2014/main" id="{780139A5-E569-1645-AE71-81BFA273C3FC}"/>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611584E-4B89-3B48-8570-EC6615C1BB7E}" type="slidenum">
              <a:rPr lang="zh-CN" altLang="en-US">
                <a:sym typeface="宋体" panose="02010600030101010101" pitchFamily="2" charset="-122"/>
              </a:rPr>
              <a:pPr eaLnBrk="1" hangingPunct="1"/>
              <a:t>99</a:t>
            </a:fld>
            <a:endParaRPr lang="zh-CN" altLang="en-US">
              <a:sym typeface="宋体" panose="02010600030101010101" pitchFamily="2" charset="-122"/>
            </a:endParaRPr>
          </a:p>
        </p:txBody>
      </p:sp>
    </p:spTree>
    <p:extLst>
      <p:ext uri="{BB962C8B-B14F-4D97-AF65-F5344CB8AC3E}">
        <p14:creationId xmlns:p14="http://schemas.microsoft.com/office/powerpoint/2010/main" val="389825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8545EC29-FA3A-4147-B929-1CD34D5095BA}"/>
              </a:ext>
            </a:extLst>
          </p:cNvPr>
          <p:cNvSpPr>
            <a:spLocks noGrp="1" noRot="1" noChangeAspect="1" noChangeArrowheads="1" noTextEdit="1"/>
          </p:cNvSpPr>
          <p:nvPr>
            <p:ph type="sldImg" idx="4294967295"/>
          </p:nvPr>
        </p:nvSpPr>
        <p:spPr/>
      </p:sp>
      <p:sp>
        <p:nvSpPr>
          <p:cNvPr id="30723" name="文本占位符 2">
            <a:extLst>
              <a:ext uri="{FF2B5EF4-FFF2-40B4-BE49-F238E27FC236}">
                <a16:creationId xmlns:a16="http://schemas.microsoft.com/office/drawing/2014/main" id="{B7BEE76E-21A4-D04A-B817-BD9F6D21F3F6}"/>
              </a:ext>
            </a:extLst>
          </p:cNvPr>
          <p:cNvSpPr>
            <a:spLocks noGrp="1" noChangeArrowheads="1"/>
          </p:cNvSpPr>
          <p:nvPr>
            <p:ph type="body" idx="4294967295"/>
          </p:nvPr>
        </p:nvSpPr>
        <p:spPr/>
        <p:txBody>
          <a:bodyPr/>
          <a:lstStyle/>
          <a:p>
            <a:endParaRPr lang="zh-CN" altLang="en-US"/>
          </a:p>
        </p:txBody>
      </p:sp>
      <p:sp>
        <p:nvSpPr>
          <p:cNvPr id="30724" name="灯片编号占位符 3">
            <a:extLst>
              <a:ext uri="{FF2B5EF4-FFF2-40B4-BE49-F238E27FC236}">
                <a16:creationId xmlns:a16="http://schemas.microsoft.com/office/drawing/2014/main" id="{DC3E4D6A-A627-6349-BEF5-93FDEF03492D}"/>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23D21581-0745-374B-9175-5F99C5E67C14}" type="slidenum">
              <a:rPr lang="zh-CN" altLang="en-US">
                <a:sym typeface="宋体" panose="02010600030101010101" pitchFamily="2" charset="-122"/>
              </a:rPr>
              <a:pPr eaLnBrk="1" hangingPunct="1"/>
              <a:t>100</a:t>
            </a:fld>
            <a:endParaRPr lang="zh-CN" altLang="en-US">
              <a:sym typeface="宋体" panose="02010600030101010101" pitchFamily="2" charset="-122"/>
            </a:endParaRPr>
          </a:p>
        </p:txBody>
      </p:sp>
    </p:spTree>
    <p:extLst>
      <p:ext uri="{BB962C8B-B14F-4D97-AF65-F5344CB8AC3E}">
        <p14:creationId xmlns:p14="http://schemas.microsoft.com/office/powerpoint/2010/main" val="4053538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9A05C186-9E96-9642-A675-48E39B548A63}"/>
              </a:ext>
            </a:extLst>
          </p:cNvPr>
          <p:cNvSpPr>
            <a:spLocks noGrp="1" noRot="1" noChangeAspect="1" noChangeArrowheads="1" noTextEdit="1"/>
          </p:cNvSpPr>
          <p:nvPr>
            <p:ph type="sldImg" idx="4294967295"/>
          </p:nvPr>
        </p:nvSpPr>
        <p:spPr/>
      </p:sp>
      <p:sp>
        <p:nvSpPr>
          <p:cNvPr id="31747" name="文本占位符 2">
            <a:extLst>
              <a:ext uri="{FF2B5EF4-FFF2-40B4-BE49-F238E27FC236}">
                <a16:creationId xmlns:a16="http://schemas.microsoft.com/office/drawing/2014/main" id="{D9C010FC-229E-5245-AA3A-69CB28C2FD6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8" name="灯片编号占位符 3">
            <a:extLst>
              <a:ext uri="{FF2B5EF4-FFF2-40B4-BE49-F238E27FC236}">
                <a16:creationId xmlns:a16="http://schemas.microsoft.com/office/drawing/2014/main" id="{B8BBDDC3-9D9D-8D4B-B762-3DD89EFE5316}"/>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BC4BC367-6498-AF4F-B1AB-B2C3BA316728}" type="slidenum">
              <a:rPr lang="zh-CN" altLang="en-US">
                <a:sym typeface="宋体" panose="02010600030101010101" pitchFamily="2" charset="-122"/>
              </a:rPr>
              <a:pPr eaLnBrk="1" hangingPunct="1"/>
              <a:t>101</a:t>
            </a:fld>
            <a:endParaRPr lang="zh-CN" altLang="en-US">
              <a:sym typeface="宋体" panose="02010600030101010101" pitchFamily="2" charset="-122"/>
            </a:endParaRPr>
          </a:p>
        </p:txBody>
      </p:sp>
    </p:spTree>
    <p:extLst>
      <p:ext uri="{BB962C8B-B14F-4D97-AF65-F5344CB8AC3E}">
        <p14:creationId xmlns:p14="http://schemas.microsoft.com/office/powerpoint/2010/main" val="2265240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7CAC0271-9A7D-8549-B18A-E3CE5EC49A0B}"/>
              </a:ext>
            </a:extLst>
          </p:cNvPr>
          <p:cNvSpPr>
            <a:spLocks noGrp="1" noRot="1" noChangeAspect="1" noChangeArrowheads="1" noTextEdit="1"/>
          </p:cNvSpPr>
          <p:nvPr>
            <p:ph type="sldImg" idx="4294967295"/>
          </p:nvPr>
        </p:nvSpPr>
        <p:spPr/>
      </p:sp>
      <p:sp>
        <p:nvSpPr>
          <p:cNvPr id="32771" name="文本占位符 2">
            <a:extLst>
              <a:ext uri="{FF2B5EF4-FFF2-40B4-BE49-F238E27FC236}">
                <a16:creationId xmlns:a16="http://schemas.microsoft.com/office/drawing/2014/main" id="{86433978-CC56-2841-B506-ADC155268E9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a:extLst>
              <a:ext uri="{FF2B5EF4-FFF2-40B4-BE49-F238E27FC236}">
                <a16:creationId xmlns:a16="http://schemas.microsoft.com/office/drawing/2014/main" id="{A26B3A1F-03E2-E449-A946-4ACED443649C}"/>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E519F08-9466-924B-9F15-D0F8BD369753}" type="slidenum">
              <a:rPr lang="zh-CN" altLang="en-US">
                <a:sym typeface="宋体" panose="02010600030101010101" pitchFamily="2" charset="-122"/>
              </a:rPr>
              <a:pPr eaLnBrk="1" hangingPunct="1"/>
              <a:t>102</a:t>
            </a:fld>
            <a:endParaRPr lang="zh-CN" altLang="en-US">
              <a:sym typeface="宋体" panose="02010600030101010101" pitchFamily="2" charset="-122"/>
            </a:endParaRPr>
          </a:p>
        </p:txBody>
      </p:sp>
    </p:spTree>
    <p:extLst>
      <p:ext uri="{BB962C8B-B14F-4D97-AF65-F5344CB8AC3E}">
        <p14:creationId xmlns:p14="http://schemas.microsoft.com/office/powerpoint/2010/main" val="331774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A79359C2-642B-6E4E-8834-21EF74C188ED}"/>
              </a:ext>
            </a:extLst>
          </p:cNvPr>
          <p:cNvSpPr>
            <a:spLocks noGrp="1" noRot="1" noChangeAspect="1" noChangeArrowheads="1" noTextEdit="1"/>
          </p:cNvSpPr>
          <p:nvPr>
            <p:ph type="sldImg" idx="4294967295"/>
          </p:nvPr>
        </p:nvSpPr>
        <p:spPr/>
      </p:sp>
      <p:sp>
        <p:nvSpPr>
          <p:cNvPr id="33795" name="文本占位符 2">
            <a:extLst>
              <a:ext uri="{FF2B5EF4-FFF2-40B4-BE49-F238E27FC236}">
                <a16:creationId xmlns:a16="http://schemas.microsoft.com/office/drawing/2014/main" id="{1CF417CD-256F-D248-94C7-47F3BE875510}"/>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796" name="灯片编号占位符 3">
            <a:extLst>
              <a:ext uri="{FF2B5EF4-FFF2-40B4-BE49-F238E27FC236}">
                <a16:creationId xmlns:a16="http://schemas.microsoft.com/office/drawing/2014/main" id="{AF168A1B-C51D-994C-8677-E1BFC1C9EC0A}"/>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8023D92-1841-034A-8B68-DA7DC5867840}" type="slidenum">
              <a:rPr lang="zh-CN" altLang="en-US">
                <a:sym typeface="宋体" panose="02010600030101010101" pitchFamily="2" charset="-122"/>
              </a:rPr>
              <a:pPr eaLnBrk="1" hangingPunct="1"/>
              <a:t>105</a:t>
            </a:fld>
            <a:endParaRPr lang="zh-CN" altLang="en-US">
              <a:sym typeface="宋体" panose="02010600030101010101" pitchFamily="2" charset="-122"/>
            </a:endParaRPr>
          </a:p>
        </p:txBody>
      </p:sp>
    </p:spTree>
    <p:extLst>
      <p:ext uri="{BB962C8B-B14F-4D97-AF65-F5344CB8AC3E}">
        <p14:creationId xmlns:p14="http://schemas.microsoft.com/office/powerpoint/2010/main" val="2038339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C53FFE07-CB33-6F4F-957E-80A95CCF58AF}"/>
              </a:ext>
            </a:extLst>
          </p:cNvPr>
          <p:cNvSpPr>
            <a:spLocks noGrp="1" noRot="1" noChangeAspect="1" noChangeArrowheads="1" noTextEdit="1"/>
          </p:cNvSpPr>
          <p:nvPr>
            <p:ph type="sldImg" idx="4294967295"/>
          </p:nvPr>
        </p:nvSpPr>
        <p:spPr/>
      </p:sp>
      <p:sp>
        <p:nvSpPr>
          <p:cNvPr id="35843" name="文本占位符 2">
            <a:extLst>
              <a:ext uri="{FF2B5EF4-FFF2-40B4-BE49-F238E27FC236}">
                <a16:creationId xmlns:a16="http://schemas.microsoft.com/office/drawing/2014/main" id="{0F115007-402C-054D-AE4C-36B0E20EB27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灯片编号占位符 3">
            <a:extLst>
              <a:ext uri="{FF2B5EF4-FFF2-40B4-BE49-F238E27FC236}">
                <a16:creationId xmlns:a16="http://schemas.microsoft.com/office/drawing/2014/main" id="{D0B03C9D-E4FB-CE42-B0CE-AFDBD936ECD6}"/>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B165B665-0E06-DF4A-B503-BB4D3DF2F06C}" type="slidenum">
              <a:rPr lang="zh-CN" altLang="en-US">
                <a:sym typeface="宋体" panose="02010600030101010101" pitchFamily="2" charset="-122"/>
              </a:rPr>
              <a:pPr eaLnBrk="1" hangingPunct="1"/>
              <a:t>109</a:t>
            </a:fld>
            <a:endParaRPr lang="zh-CN" altLang="en-US">
              <a:sym typeface="宋体" panose="02010600030101010101" pitchFamily="2" charset="-122"/>
            </a:endParaRPr>
          </a:p>
        </p:txBody>
      </p:sp>
    </p:spTree>
    <p:extLst>
      <p:ext uri="{BB962C8B-B14F-4D97-AF65-F5344CB8AC3E}">
        <p14:creationId xmlns:p14="http://schemas.microsoft.com/office/powerpoint/2010/main" val="42748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12/11/20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2"/>
            <a:ext cx="10820400" cy="2802467"/>
          </a:xfrm>
        </p:spPr>
        <p:txBody>
          <a:bodyPr anchor="ctr"/>
          <a:lstStyle>
            <a:lvl1pPr algn="l">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12/11/20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024467" y="753533"/>
            <a:ext cx="10151533" cy="2604495"/>
          </a:xfrm>
        </p:spPr>
        <p:txBody>
          <a:bodyPr anchor="ctr"/>
          <a:lstStyle>
            <a:lvl1pPr algn="l">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12/11/20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024495" y="1124701"/>
            <a:ext cx="10146186" cy="2511835"/>
          </a:xfrm>
        </p:spPr>
        <p:txBody>
          <a:bodyPr anchor="b"/>
          <a:lstStyle>
            <a:lvl1pPr algn="l">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12/11/20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12/11/20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611080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350838">
              <a:lnSpc>
                <a:spcPct val="100000"/>
              </a:lnSpc>
              <a:spcBef>
                <a:spcPts val="0"/>
              </a:spcBef>
              <a:buSzTx/>
              <a:buNone/>
              <a:defRPr sz="1530" b="1"/>
            </a:lvl1pPr>
          </a:lstStyle>
          <a:p>
            <a:r>
              <a:t>作者和日期</a:t>
            </a:r>
          </a:p>
        </p:txBody>
      </p:sp>
      <p:sp>
        <p:nvSpPr>
          <p:cNvPr id="12" name="演示文稿标题"/>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演示文稿标题</a:t>
            </a:r>
          </a:p>
        </p:txBody>
      </p:sp>
      <p:sp>
        <p:nvSpPr>
          <p:cNvPr id="13" name="正文级别 1…"/>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1681168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直线连接符 7">
            <a:extLst>
              <a:ext uri="{FF2B5EF4-FFF2-40B4-BE49-F238E27FC236}">
                <a16:creationId xmlns:a16="http://schemas.microsoft.com/office/drawing/2014/main" id="{C39896F8-21CD-304D-99EB-4090593E1D7B}"/>
              </a:ext>
            </a:extLst>
          </p:cNvPr>
          <p:cNvCxnSpPr>
            <a:cxnSpLocks/>
          </p:cNvCxnSpPr>
          <p:nvPr userDrawn="1"/>
        </p:nvCxnSpPr>
        <p:spPr>
          <a:xfrm>
            <a:off x="685800" y="2057401"/>
            <a:ext cx="10820400" cy="0"/>
          </a:xfrm>
          <a:prstGeom prst="line">
            <a:avLst/>
          </a:prstGeom>
          <a:ln>
            <a:solidFill>
              <a:schemeClr val="tx1">
                <a:alpha val="42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12/11/20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0" y="3132666"/>
            <a:ext cx="5311775" cy="308601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3132666"/>
            <a:ext cx="5334000" cy="308601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12/11/20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 id="2147483670" r:id="rId19"/>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9.xml"/><Relationship Id="rId4" Type="http://schemas.openxmlformats.org/officeDocument/2006/relationships/image" Target="../media/image115.png"/></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9.xml"/><Relationship Id="rId4" Type="http://schemas.openxmlformats.org/officeDocument/2006/relationships/image" Target="../media/image121.png"/></Relationships>
</file>

<file path=ppt/slides/_rels/slide1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9.xml"/><Relationship Id="rId4" Type="http://schemas.openxmlformats.org/officeDocument/2006/relationships/image" Target="../media/image128.png"/></Relationships>
</file>

<file path=ppt/slides/_rels/slide1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9.xml"/><Relationship Id="rId5" Type="http://schemas.openxmlformats.org/officeDocument/2006/relationships/image" Target="../media/image133.png"/><Relationship Id="rId4" Type="http://schemas.openxmlformats.org/officeDocument/2006/relationships/image" Target="../media/image1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9.xml"/><Relationship Id="rId5" Type="http://schemas.openxmlformats.org/officeDocument/2006/relationships/image" Target="../media/image137.png"/><Relationship Id="rId4" Type="http://schemas.openxmlformats.org/officeDocument/2006/relationships/image" Target="../media/image136.png"/></Relationships>
</file>

<file path=ppt/slides/_rels/slide17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9.xml"/><Relationship Id="rId5" Type="http://schemas.openxmlformats.org/officeDocument/2006/relationships/image" Target="../media/image142.png"/><Relationship Id="rId4" Type="http://schemas.openxmlformats.org/officeDocument/2006/relationships/image" Target="../media/image141.png"/></Relationships>
</file>

<file path=ppt/slides/_rels/slide1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0.png"/><Relationship Id="rId1" Type="http://schemas.openxmlformats.org/officeDocument/2006/relationships/slideLayout" Target="../slideLayouts/slideLayout19.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7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9.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9.xml"/><Relationship Id="rId4" Type="http://schemas.openxmlformats.org/officeDocument/2006/relationships/image" Target="../media/image154.png"/></Relationships>
</file>

<file path=ppt/slides/_rels/slide17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9.xml"/><Relationship Id="rId4" Type="http://schemas.openxmlformats.org/officeDocument/2006/relationships/image" Target="../media/image157.png"/></Relationships>
</file>

<file path=ppt/slides/_rels/slide1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help.aliyun.com/document_detail/70378.html?spm=a2c4g.11186623.2.14.7e292f7a8dKPdn"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www.huaweicloud.com/product/dli.html"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file:///C:/86c715a90bf937a50cd5f36c6e131ed0"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file:///C:/d0c2107d85363a1c8fac99af222a7c7b" TargetMode="Externa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file:///C:/03ef3cc225084e19023a0f64c05aca16"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hyperlink" Target="https://gitee.com/xuchg/kudu-plus" TargetMode="External"/><Relationship Id="rId2" Type="http://schemas.openxmlformats.org/officeDocument/2006/relationships/hyperlink" Target="http://www.bigdatareflections.net/blog/?p=52"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kubernetes-charts.storage.googleapis.com/" TargetMode="Externa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park.apache.org/docs/latest/running-on-kubernetes.html" TargetMode="Externa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hyperlink" Target="https://www.slideshare.net/databricks/running-apache-spark-on-kubernetes-best-practices-and-pitfalls"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59C0-8CA9-7D4F-BE1C-966BE1700B98}"/>
              </a:ext>
            </a:extLst>
          </p:cNvPr>
          <p:cNvSpPr>
            <a:spLocks noGrp="1"/>
          </p:cNvSpPr>
          <p:nvPr>
            <p:ph type="ctrTitle"/>
          </p:nvPr>
        </p:nvSpPr>
        <p:spPr/>
        <p:txBody>
          <a:bodyPr/>
          <a:lstStyle/>
          <a:p>
            <a:pPr algn="ctr"/>
            <a:r>
              <a:rPr lang="en-US" dirty="0">
                <a:latin typeface="Microsoft YaHei" panose="020B0503020204020204" pitchFamily="34" charset="-122"/>
                <a:ea typeface="Microsoft YaHei" panose="020B0503020204020204" pitchFamily="34" charset="-122"/>
              </a:rPr>
              <a:t>KUDU</a:t>
            </a:r>
            <a:r>
              <a:rPr lang="en-US" altLang="zh-CN" dirty="0">
                <a:latin typeface="Microsoft YaHei" panose="020B0503020204020204" pitchFamily="34" charset="-122"/>
                <a:ea typeface="Microsoft YaHei" panose="020B0503020204020204" pitchFamily="34" charset="-122"/>
              </a:rPr>
              <a:t>&amp;</a:t>
            </a:r>
            <a:r>
              <a:rPr lang="zh-CN" altLang="en-US"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ClickHouse</a:t>
            </a:r>
            <a:endParaRPr lang="en-US"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E9E01DBF-C4A9-2648-B2B9-C336EB602A6B}"/>
              </a:ext>
            </a:extLst>
          </p:cNvPr>
          <p:cNvSpPr>
            <a:spLocks noGrp="1"/>
          </p:cNvSpPr>
          <p:nvPr>
            <p:ph type="subTitle" idx="1"/>
          </p:nvPr>
        </p:nvSpPr>
        <p:spPr>
          <a:xfrm>
            <a:off x="1371600" y="3655061"/>
            <a:ext cx="9448800" cy="685800"/>
          </a:xfrm>
        </p:spPr>
        <p:txBody>
          <a:bodyPr/>
          <a:lstStyle/>
          <a:p>
            <a:pPr algn="ctr"/>
            <a:r>
              <a:rPr lang="en-US" dirty="0" err="1"/>
              <a:t>流玉</a:t>
            </a:r>
            <a:endParaRPr lang="en-US" dirty="0"/>
          </a:p>
        </p:txBody>
      </p:sp>
      <p:cxnSp>
        <p:nvCxnSpPr>
          <p:cNvPr id="5" name="直线连接符 4">
            <a:extLst>
              <a:ext uri="{FF2B5EF4-FFF2-40B4-BE49-F238E27FC236}">
                <a16:creationId xmlns:a16="http://schemas.microsoft.com/office/drawing/2014/main" id="{05310971-F2EF-124F-A54C-714B1391CD82}"/>
              </a:ext>
            </a:extLst>
          </p:cNvPr>
          <p:cNvCxnSpPr/>
          <p:nvPr/>
        </p:nvCxnSpPr>
        <p:spPr>
          <a:xfrm>
            <a:off x="1268730" y="3632201"/>
            <a:ext cx="9551670" cy="0"/>
          </a:xfrm>
          <a:prstGeom prst="line">
            <a:avLst/>
          </a:prstGeom>
          <a:ln>
            <a:solidFill>
              <a:schemeClr val="tx1">
                <a:alpha val="5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885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A5334-8C1A-0544-AF36-DE9C4E178FB7}"/>
              </a:ext>
            </a:extLst>
          </p:cNvPr>
          <p:cNvSpPr>
            <a:spLocks noGrp="1"/>
          </p:cNvSpPr>
          <p:nvPr>
            <p:ph type="title"/>
          </p:nvPr>
        </p:nvSpPr>
        <p:spPr/>
        <p:txBody>
          <a:bodyPr/>
          <a:lstStyle/>
          <a:p>
            <a:r>
              <a:rPr kumimoji="1" lang="zh-CN" altLang="en-US" dirty="0"/>
              <a:t>为什么 </a:t>
            </a:r>
            <a:r>
              <a:rPr kumimoji="1" lang="en-US" altLang="zh-CN" dirty="0"/>
              <a:t>KUDU-</a:t>
            </a:r>
            <a:r>
              <a:rPr kumimoji="1" lang="zh-CN" altLang="en-US" dirty="0"/>
              <a:t>可更新分析平台</a:t>
            </a:r>
          </a:p>
        </p:txBody>
      </p:sp>
      <p:pic>
        <p:nvPicPr>
          <p:cNvPr id="5" name="内容占位符 4">
            <a:extLst>
              <a:ext uri="{FF2B5EF4-FFF2-40B4-BE49-F238E27FC236}">
                <a16:creationId xmlns:a16="http://schemas.microsoft.com/office/drawing/2014/main" id="{62328F4C-F14F-B54E-AEA4-2FC8BDA75939}"/>
              </a:ext>
            </a:extLst>
          </p:cNvPr>
          <p:cNvPicPr>
            <a:picLocks noGrp="1" noChangeAspect="1"/>
          </p:cNvPicPr>
          <p:nvPr>
            <p:ph idx="1"/>
          </p:nvPr>
        </p:nvPicPr>
        <p:blipFill>
          <a:blip r:embed="rId2"/>
          <a:stretch>
            <a:fillRect/>
          </a:stretch>
        </p:blipFill>
        <p:spPr>
          <a:xfrm>
            <a:off x="744471" y="2308225"/>
            <a:ext cx="4713737" cy="4024313"/>
          </a:xfrm>
        </p:spPr>
      </p:pic>
      <p:sp>
        <p:nvSpPr>
          <p:cNvPr id="6" name="内容占位符 2">
            <a:extLst>
              <a:ext uri="{FF2B5EF4-FFF2-40B4-BE49-F238E27FC236}">
                <a16:creationId xmlns:a16="http://schemas.microsoft.com/office/drawing/2014/main" id="{31427D8D-D3A1-7D4B-8A9E-8D19C8CD0039}"/>
              </a:ext>
            </a:extLst>
          </p:cNvPr>
          <p:cNvSpPr txBox="1">
            <a:spLocks/>
          </p:cNvSpPr>
          <p:nvPr/>
        </p:nvSpPr>
        <p:spPr>
          <a:xfrm>
            <a:off x="5692140" y="2194560"/>
            <a:ext cx="5814060" cy="40241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457200" lvl="1" indent="0">
              <a:buNone/>
            </a:pPr>
            <a:endParaRPr kumimoji="1" lang="en-US" altLang="zh-CN" dirty="0"/>
          </a:p>
          <a:p>
            <a:pPr lvl="1"/>
            <a:r>
              <a:rPr kumimoji="1" lang="zh-CN" altLang="en-US" dirty="0">
                <a:solidFill>
                  <a:srgbClr val="00B0F0"/>
                </a:solidFill>
              </a:rPr>
              <a:t>快速存储以及分析数据</a:t>
            </a:r>
            <a:endParaRPr kumimoji="1" lang="en-US" altLang="zh-CN" dirty="0">
              <a:solidFill>
                <a:srgbClr val="00B0F0"/>
              </a:solidFill>
            </a:endParaRPr>
          </a:p>
          <a:p>
            <a:pPr lvl="2"/>
            <a:r>
              <a:rPr kumimoji="1" lang="zh-CN" altLang="en-US" dirty="0"/>
              <a:t>统一实时分析框架</a:t>
            </a:r>
            <a:endParaRPr kumimoji="1" lang="en-US" altLang="zh-CN" dirty="0"/>
          </a:p>
          <a:p>
            <a:pPr lvl="2"/>
            <a:r>
              <a:rPr kumimoji="1" lang="zh-CN" altLang="en-US" dirty="0"/>
              <a:t>为下一代快速分析硬件而设计</a:t>
            </a:r>
            <a:endParaRPr kumimoji="1" lang="en-US" altLang="zh-CN" dirty="0"/>
          </a:p>
          <a:p>
            <a:pPr lvl="3"/>
            <a:r>
              <a:rPr kumimoji="1" lang="zh-CN" altLang="en-US" dirty="0"/>
              <a:t>使用 </a:t>
            </a:r>
            <a:r>
              <a:rPr kumimoji="1" lang="en-US" altLang="zh-CN" dirty="0"/>
              <a:t>Intel NVM </a:t>
            </a:r>
            <a:r>
              <a:rPr kumimoji="1" lang="zh-CN" altLang="en-US" dirty="0"/>
              <a:t>库 利用 </a:t>
            </a:r>
            <a:r>
              <a:rPr kumimoji="1" lang="en-US" altLang="zh-CN" dirty="0"/>
              <a:t>SSD</a:t>
            </a:r>
            <a:r>
              <a:rPr kumimoji="1" lang="zh-CN" altLang="en-US" dirty="0"/>
              <a:t>  性能优势</a:t>
            </a:r>
            <a:endParaRPr kumimoji="1" lang="en-US" altLang="zh-CN" dirty="0"/>
          </a:p>
          <a:p>
            <a:pPr lvl="3"/>
            <a:r>
              <a:rPr kumimoji="1" lang="zh-CN" altLang="en-US" dirty="0"/>
              <a:t>使用</a:t>
            </a:r>
            <a:r>
              <a:rPr kumimoji="1" lang="en-US" altLang="zh-CN" dirty="0"/>
              <a:t>C++ </a:t>
            </a:r>
            <a:r>
              <a:rPr kumimoji="1" lang="zh-CN" altLang="en-US" dirty="0"/>
              <a:t>避免</a:t>
            </a:r>
            <a:r>
              <a:rPr kumimoji="1" lang="en-US" altLang="zh-CN" dirty="0"/>
              <a:t>GC</a:t>
            </a:r>
            <a:r>
              <a:rPr kumimoji="1" lang="zh-CN" altLang="en-US" dirty="0"/>
              <a:t>， 使用更大 </a:t>
            </a:r>
            <a:r>
              <a:rPr kumimoji="1" lang="en-US" altLang="zh-CN" dirty="0"/>
              <a:t>RAM</a:t>
            </a:r>
          </a:p>
          <a:p>
            <a:pPr lvl="3"/>
            <a:r>
              <a:rPr kumimoji="1" lang="zh-CN" altLang="en-US" dirty="0"/>
              <a:t>使用 </a:t>
            </a:r>
            <a:r>
              <a:rPr kumimoji="1" lang="en-US" altLang="zh-CN" dirty="0"/>
              <a:t>SIMD</a:t>
            </a:r>
            <a:r>
              <a:rPr kumimoji="1" lang="zh-CN" altLang="en-US" dirty="0"/>
              <a:t> 指令</a:t>
            </a:r>
            <a:endParaRPr kumimoji="1" lang="en-US" altLang="zh-CN" dirty="0"/>
          </a:p>
          <a:p>
            <a:pPr lvl="2"/>
            <a:r>
              <a:rPr kumimoji="1" lang="zh-CN" altLang="en-US" dirty="0"/>
              <a:t>原生 </a:t>
            </a:r>
            <a:r>
              <a:rPr kumimoji="1" lang="en-US" altLang="zh-CN" dirty="0"/>
              <a:t>Hadoop</a:t>
            </a:r>
            <a:r>
              <a:rPr kumimoji="1" lang="zh-CN" altLang="en-US" dirty="0"/>
              <a:t> 存储引擎</a:t>
            </a:r>
            <a:endParaRPr kumimoji="1" lang="en-US" altLang="zh-CN" dirty="0"/>
          </a:p>
          <a:p>
            <a:pPr lvl="1"/>
            <a:r>
              <a:rPr kumimoji="1" lang="zh-CN" altLang="en-US" dirty="0">
                <a:solidFill>
                  <a:srgbClr val="00B0F0"/>
                </a:solidFill>
              </a:rPr>
              <a:t>大数据生态集成</a:t>
            </a:r>
            <a:endParaRPr kumimoji="1" lang="en-US" altLang="zh-CN" dirty="0">
              <a:solidFill>
                <a:srgbClr val="00B0F0"/>
              </a:solidFill>
            </a:endParaRPr>
          </a:p>
          <a:p>
            <a:pPr lvl="2"/>
            <a:r>
              <a:rPr kumimoji="1" lang="en-US" altLang="zh-CN" dirty="0" err="1"/>
              <a:t>KUDU+Impala</a:t>
            </a:r>
            <a:endParaRPr kumimoji="1" lang="en-US" altLang="zh-CN" dirty="0"/>
          </a:p>
          <a:p>
            <a:pPr lvl="2"/>
            <a:r>
              <a:rPr kumimoji="1" lang="en-US" altLang="zh-CN" dirty="0" err="1"/>
              <a:t>KUDU+Spark</a:t>
            </a:r>
            <a:endParaRPr kumimoji="1" lang="en-US" altLang="zh-CN" dirty="0"/>
          </a:p>
          <a:p>
            <a:pPr lvl="1"/>
            <a:r>
              <a:rPr kumimoji="1" lang="zh-CN" altLang="en-US" dirty="0">
                <a:solidFill>
                  <a:srgbClr val="00B0F0"/>
                </a:solidFill>
              </a:rPr>
              <a:t>使用场景</a:t>
            </a:r>
            <a:endParaRPr kumimoji="1" lang="en-US" altLang="zh-CN" dirty="0">
              <a:solidFill>
                <a:srgbClr val="00B0F0"/>
              </a:solidFill>
            </a:endParaRPr>
          </a:p>
          <a:p>
            <a:pPr lvl="2"/>
            <a:r>
              <a:rPr kumimoji="1" lang="zh-CN" altLang="en-US" dirty="0"/>
              <a:t>时序数据</a:t>
            </a:r>
            <a:endParaRPr kumimoji="1" lang="en-US" altLang="zh-CN" dirty="0"/>
          </a:p>
          <a:p>
            <a:pPr lvl="2"/>
            <a:r>
              <a:rPr kumimoji="1" lang="zh-CN" altLang="en-US" dirty="0"/>
              <a:t>机器学习数据</a:t>
            </a:r>
            <a:endParaRPr kumimoji="1" lang="en-US" altLang="zh-CN" dirty="0"/>
          </a:p>
          <a:p>
            <a:pPr lvl="2"/>
            <a:r>
              <a:rPr kumimoji="1" lang="zh-CN" altLang="en-US" dirty="0"/>
              <a:t>在线报表</a:t>
            </a:r>
            <a:endParaRPr kumimoji="1" lang="en-US" altLang="zh-CN" dirty="0"/>
          </a:p>
          <a:p>
            <a:pPr lvl="1"/>
            <a:endParaRPr kumimoji="1" lang="zh-CN" altLang="en-US" dirty="0"/>
          </a:p>
        </p:txBody>
      </p:sp>
    </p:spTree>
    <p:extLst>
      <p:ext uri="{BB962C8B-B14F-4D97-AF65-F5344CB8AC3E}">
        <p14:creationId xmlns:p14="http://schemas.microsoft.com/office/powerpoint/2010/main" val="69445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Box 5">
            <a:extLst>
              <a:ext uri="{FF2B5EF4-FFF2-40B4-BE49-F238E27FC236}">
                <a16:creationId xmlns:a16="http://schemas.microsoft.com/office/drawing/2014/main" id="{DAA1234E-4598-8B47-8DF2-A0119193D160}"/>
              </a:ext>
            </a:extLst>
          </p:cNvPr>
          <p:cNvSpPr txBox="1">
            <a:spLocks noChangeArrowheads="1"/>
          </p:cNvSpPr>
          <p:nvPr/>
        </p:nvSpPr>
        <p:spPr bwMode="auto">
          <a:xfrm>
            <a:off x="1238251" y="1428752"/>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优势</a:t>
            </a:r>
            <a:r>
              <a:rPr lang="en-US" altLang="zh-CN"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sp>
        <p:nvSpPr>
          <p:cNvPr id="7174" name="TextBox 6">
            <a:extLst>
              <a:ext uri="{FF2B5EF4-FFF2-40B4-BE49-F238E27FC236}">
                <a16:creationId xmlns:a16="http://schemas.microsoft.com/office/drawing/2014/main" id="{D1FDB7E7-9030-6943-91FC-25EC3024AD4B}"/>
              </a:ext>
            </a:extLst>
          </p:cNvPr>
          <p:cNvSpPr txBox="1">
            <a:spLocks noChangeArrowheads="1"/>
          </p:cNvSpPr>
          <p:nvPr/>
        </p:nvSpPr>
        <p:spPr bwMode="auto">
          <a:xfrm>
            <a:off x="6000751" y="1524001"/>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劣势</a:t>
            </a:r>
            <a:r>
              <a:rPr lang="en-US" altLang="zh-CN"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sp>
        <p:nvSpPr>
          <p:cNvPr id="7175" name="TextBox 7">
            <a:extLst>
              <a:ext uri="{FF2B5EF4-FFF2-40B4-BE49-F238E27FC236}">
                <a16:creationId xmlns:a16="http://schemas.microsoft.com/office/drawing/2014/main" id="{2EAD8A50-E218-C54F-8F67-1F8EDD9C926B}"/>
              </a:ext>
            </a:extLst>
          </p:cNvPr>
          <p:cNvSpPr txBox="1">
            <a:spLocks noChangeArrowheads="1"/>
          </p:cNvSpPr>
          <p:nvPr/>
        </p:nvSpPr>
        <p:spPr bwMode="auto">
          <a:xfrm>
            <a:off x="1905001" y="1905000"/>
            <a:ext cx="419537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快</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插入快</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查询快</a:t>
            </a:r>
            <a:r>
              <a:rPr lang="en-US" altLang="zh-CN" sz="2400">
                <a:solidFill>
                  <a:srgbClr val="FF0000"/>
                </a:solidFill>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表引擎多</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适合不同的场景</a:t>
            </a:r>
            <a:endParaRPr lang="en-US" altLang="zh-CN" sz="2400">
              <a:solidFill>
                <a:srgbClr val="FF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压缩比高</a:t>
            </a:r>
            <a:endParaRPr lang="en-US" altLang="zh-CN" sz="2400">
              <a:solidFill>
                <a:srgbClr val="FF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支持线性扩展</a:t>
            </a:r>
            <a:endParaRPr lang="en-US" altLang="zh-CN" sz="2400">
              <a:solidFill>
                <a:srgbClr val="FF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功能多</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函数</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复杂数据结构</a:t>
            </a:r>
            <a:r>
              <a:rPr lang="en-US" altLang="zh-CN" sz="2400">
                <a:solidFill>
                  <a:srgbClr val="FF0000"/>
                </a:solidFill>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AutoNum type="arabicPeriod"/>
            </a:pPr>
            <a:endParaRPr lang="zh-CN" altLang="en-US" sz="2400">
              <a:latin typeface="微软雅黑" panose="020B0503020204020204" pitchFamily="34" charset="-122"/>
              <a:ea typeface="微软雅黑" panose="020B0503020204020204" pitchFamily="34" charset="-122"/>
            </a:endParaRPr>
          </a:p>
        </p:txBody>
      </p:sp>
      <p:sp>
        <p:nvSpPr>
          <p:cNvPr id="7176" name="TextBox 8">
            <a:extLst>
              <a:ext uri="{FF2B5EF4-FFF2-40B4-BE49-F238E27FC236}">
                <a16:creationId xmlns:a16="http://schemas.microsoft.com/office/drawing/2014/main" id="{03276F2A-45F9-9A41-B093-6C0CFB8EC52B}"/>
              </a:ext>
            </a:extLst>
          </p:cNvPr>
          <p:cNvSpPr txBox="1">
            <a:spLocks noChangeArrowheads="1"/>
          </p:cNvSpPr>
          <p:nvPr/>
        </p:nvSpPr>
        <p:spPr bwMode="auto">
          <a:xfrm>
            <a:off x="6667500" y="1888067"/>
            <a:ext cx="527291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不支持</a:t>
            </a:r>
            <a:r>
              <a:rPr lang="en-US" altLang="zh-CN" sz="2400">
                <a:solidFill>
                  <a:srgbClr val="FF0000"/>
                </a:solidFill>
                <a:latin typeface="微软雅黑" panose="020B0503020204020204" pitchFamily="34" charset="-122"/>
                <a:ea typeface="微软雅黑" panose="020B0503020204020204" pitchFamily="34" charset="-122"/>
              </a:rPr>
              <a:t>delete</a:t>
            </a:r>
            <a:r>
              <a:rPr lang="zh-CN" altLang="en-US" sz="2400">
                <a:solidFill>
                  <a:srgbClr val="FF0000"/>
                </a:solidFill>
                <a:latin typeface="微软雅黑" panose="020B0503020204020204" pitchFamily="34" charset="-122"/>
                <a:ea typeface="微软雅黑" panose="020B0503020204020204" pitchFamily="34" charset="-122"/>
              </a:rPr>
              <a:t>和</a:t>
            </a:r>
            <a:r>
              <a:rPr lang="en-US" altLang="zh-CN" sz="2400">
                <a:solidFill>
                  <a:srgbClr val="FF0000"/>
                </a:solidFill>
                <a:latin typeface="微软雅黑" panose="020B0503020204020204" pitchFamily="34" charset="-122"/>
                <a:ea typeface="微软雅黑" panose="020B0503020204020204" pitchFamily="34" charset="-122"/>
              </a:rPr>
              <a:t>update(</a:t>
            </a:r>
            <a:r>
              <a:rPr lang="zh-CN" altLang="en-US" sz="2400">
                <a:solidFill>
                  <a:srgbClr val="FF0000"/>
                </a:solidFill>
                <a:latin typeface="微软雅黑" panose="020B0503020204020204" pitchFamily="34" charset="-122"/>
                <a:ea typeface="微软雅黑" panose="020B0503020204020204" pitchFamily="34" charset="-122"/>
              </a:rPr>
              <a:t>新</a:t>
            </a:r>
            <a:r>
              <a:rPr lang="en-US" altLang="zh-CN" sz="2400">
                <a:solidFill>
                  <a:srgbClr val="FF0000"/>
                </a:solidFill>
                <a:latin typeface="微软雅黑" panose="020B0503020204020204" pitchFamily="34" charset="-122"/>
                <a:ea typeface="微软雅黑" panose="020B0503020204020204" pitchFamily="34" charset="-122"/>
              </a:rPr>
              <a:t>update)</a:t>
            </a:r>
          </a:p>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非标准的</a:t>
            </a:r>
            <a:r>
              <a:rPr lang="en-US" altLang="zh-CN" sz="2400">
                <a:solidFill>
                  <a:srgbClr val="FF0000"/>
                </a:solidFill>
                <a:latin typeface="微软雅黑" panose="020B0503020204020204" pitchFamily="34" charset="-122"/>
                <a:ea typeface="微软雅黑" panose="020B0503020204020204" pitchFamily="34" charset="-122"/>
              </a:rPr>
              <a:t>SQL</a:t>
            </a:r>
          </a:p>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没有窗口功能</a:t>
            </a:r>
            <a:endParaRPr lang="en-US" altLang="zh-CN" sz="2400">
              <a:solidFill>
                <a:srgbClr val="FF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文档不够完善</a:t>
            </a:r>
            <a:endParaRPr lang="en-US" altLang="zh-CN" sz="2400">
              <a:solidFill>
                <a:srgbClr val="FF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r>
              <a:rPr lang="zh-CN" altLang="en-US" sz="2400">
                <a:solidFill>
                  <a:srgbClr val="FF0000"/>
                </a:solidFill>
                <a:latin typeface="微软雅黑" panose="020B0503020204020204" pitchFamily="34" charset="-122"/>
                <a:ea typeface="微软雅黑" panose="020B0503020204020204" pitchFamily="34" charset="-122"/>
              </a:rPr>
              <a:t>不支持</a:t>
            </a:r>
            <a:r>
              <a:rPr lang="en-US" altLang="zh-CN" sz="2400">
                <a:solidFill>
                  <a:srgbClr val="FF0000"/>
                </a:solidFill>
                <a:latin typeface="微软雅黑" panose="020B0503020204020204" pitchFamily="34" charset="-122"/>
                <a:ea typeface="微软雅黑" panose="020B0503020204020204" pitchFamily="34" charset="-122"/>
              </a:rPr>
              <a:t>UDF</a:t>
            </a:r>
            <a:endParaRPr lang="zh-CN" altLang="en-US" sz="240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76801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extBox 9">
            <a:extLst>
              <a:ext uri="{FF2B5EF4-FFF2-40B4-BE49-F238E27FC236}">
                <a16:creationId xmlns:a16="http://schemas.microsoft.com/office/drawing/2014/main" id="{6B9B28D6-F885-244B-9C17-A8698C971823}"/>
              </a:ext>
            </a:extLst>
          </p:cNvPr>
          <p:cNvSpPr txBox="1">
            <a:spLocks noChangeArrowheads="1"/>
          </p:cNvSpPr>
          <p:nvPr/>
        </p:nvSpPr>
        <p:spPr bwMode="auto">
          <a:xfrm>
            <a:off x="1170517" y="666751"/>
            <a:ext cx="1529586"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快</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3200">
                <a:solidFill>
                  <a:srgbClr val="FF0000"/>
                </a:solidFill>
                <a:latin typeface="微软雅黑" panose="020B0503020204020204" pitchFamily="34" charset="-122"/>
                <a:ea typeface="微软雅黑" panose="020B0503020204020204" pitchFamily="34" charset="-122"/>
              </a:rPr>
              <a:t>快</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3733">
                <a:solidFill>
                  <a:srgbClr val="FF0000"/>
                </a:solidFill>
                <a:latin typeface="微软雅黑" panose="020B0503020204020204" pitchFamily="34" charset="-122"/>
                <a:ea typeface="微软雅黑" panose="020B0503020204020204" pitchFamily="34" charset="-122"/>
              </a:rPr>
              <a:t>快</a:t>
            </a:r>
          </a:p>
        </p:txBody>
      </p:sp>
      <p:pic>
        <p:nvPicPr>
          <p:cNvPr id="8198" name="Picture 5">
            <a:extLst>
              <a:ext uri="{FF2B5EF4-FFF2-40B4-BE49-F238E27FC236}">
                <a16:creationId xmlns:a16="http://schemas.microsoft.com/office/drawing/2014/main" id="{9C52C476-5F4A-404A-91B2-8FB4E01FB66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1333500"/>
            <a:ext cx="8246533" cy="164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6">
            <a:extLst>
              <a:ext uri="{FF2B5EF4-FFF2-40B4-BE49-F238E27FC236}">
                <a16:creationId xmlns:a16="http://schemas.microsoft.com/office/drawing/2014/main" id="{ABD68C1C-96C0-C148-B504-4A3267D8BF7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43001" y="3143252"/>
            <a:ext cx="8310033" cy="276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Box 7">
            <a:extLst>
              <a:ext uri="{FF2B5EF4-FFF2-40B4-BE49-F238E27FC236}">
                <a16:creationId xmlns:a16="http://schemas.microsoft.com/office/drawing/2014/main" id="{BDD37FC6-B308-D84D-A7B1-C4D6BDF7542F}"/>
              </a:ext>
            </a:extLst>
          </p:cNvPr>
          <p:cNvSpPr txBox="1">
            <a:spLocks noChangeArrowheads="1"/>
          </p:cNvSpPr>
          <p:nvPr/>
        </p:nvSpPr>
        <p:spPr bwMode="auto">
          <a:xfrm>
            <a:off x="5715000" y="762001"/>
            <a:ext cx="3552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配置</a:t>
            </a:r>
            <a:r>
              <a:rPr lang="en-US" altLang="zh-CN" sz="2400">
                <a:solidFill>
                  <a:srgbClr val="FF0000"/>
                </a:solidFill>
                <a:latin typeface="微软雅黑" panose="020B0503020204020204" pitchFamily="34" charset="-122"/>
                <a:ea typeface="微软雅黑" panose="020B0503020204020204" pitchFamily="34" charset="-122"/>
              </a:rPr>
              <a:t>:16</a:t>
            </a:r>
            <a:r>
              <a:rPr lang="zh-CN" altLang="en-US" sz="2400">
                <a:solidFill>
                  <a:srgbClr val="FF0000"/>
                </a:solidFill>
                <a:latin typeface="微软雅黑" panose="020B0503020204020204" pitchFamily="34" charset="-122"/>
                <a:ea typeface="微软雅黑" panose="020B0503020204020204" pitchFamily="34" charset="-122"/>
              </a:rPr>
              <a:t>核</a:t>
            </a:r>
            <a:r>
              <a:rPr lang="en-US" altLang="zh-CN" sz="2400">
                <a:solidFill>
                  <a:srgbClr val="FF0000"/>
                </a:solidFill>
                <a:latin typeface="微软雅黑" panose="020B0503020204020204" pitchFamily="34" charset="-122"/>
                <a:ea typeface="微软雅黑" panose="020B0503020204020204" pitchFamily="34" charset="-122"/>
              </a:rPr>
              <a:t>64G  SSD ECS</a:t>
            </a:r>
            <a:endParaRPr lang="zh-CN" altLang="en-US" sz="240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58826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Box 9">
            <a:extLst>
              <a:ext uri="{FF2B5EF4-FFF2-40B4-BE49-F238E27FC236}">
                <a16:creationId xmlns:a16="http://schemas.microsoft.com/office/drawing/2014/main" id="{3FB1626D-2A12-6B44-ADBD-22B9A5FD1284}"/>
              </a:ext>
            </a:extLst>
          </p:cNvPr>
          <p:cNvSpPr txBox="1">
            <a:spLocks noChangeArrowheads="1"/>
          </p:cNvSpPr>
          <p:nvPr/>
        </p:nvSpPr>
        <p:spPr bwMode="auto">
          <a:xfrm>
            <a:off x="1456267" y="920751"/>
            <a:ext cx="1529586"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快</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3200">
                <a:solidFill>
                  <a:srgbClr val="FF0000"/>
                </a:solidFill>
                <a:latin typeface="微软雅黑" panose="020B0503020204020204" pitchFamily="34" charset="-122"/>
                <a:ea typeface="微软雅黑" panose="020B0503020204020204" pitchFamily="34" charset="-122"/>
              </a:rPr>
              <a:t>快</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3733">
                <a:solidFill>
                  <a:srgbClr val="FF0000"/>
                </a:solidFill>
                <a:latin typeface="微软雅黑" panose="020B0503020204020204" pitchFamily="34" charset="-122"/>
                <a:ea typeface="微软雅黑" panose="020B0503020204020204" pitchFamily="34" charset="-122"/>
              </a:rPr>
              <a:t>快</a:t>
            </a:r>
          </a:p>
        </p:txBody>
      </p:sp>
      <p:pic>
        <p:nvPicPr>
          <p:cNvPr id="9222" name="Picture 2">
            <a:extLst>
              <a:ext uri="{FF2B5EF4-FFF2-40B4-BE49-F238E27FC236}">
                <a16:creationId xmlns:a16="http://schemas.microsoft.com/office/drawing/2014/main" id="{0AD5BCAC-D5B6-A048-8FEF-F3D94FE1B9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8752" y="1809751"/>
            <a:ext cx="9326033" cy="295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08077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7DBEFA-FC0A-1942-846E-89BA9F937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9403" y="836713"/>
            <a:ext cx="10415563" cy="5324639"/>
          </a:xfrm>
          <a:prstGeom prst="rect">
            <a:avLst/>
          </a:prstGeom>
        </p:spPr>
      </p:pic>
      <p:sp>
        <p:nvSpPr>
          <p:cNvPr id="5" name="矩形 4">
            <a:extLst>
              <a:ext uri="{FF2B5EF4-FFF2-40B4-BE49-F238E27FC236}">
                <a16:creationId xmlns:a16="http://schemas.microsoft.com/office/drawing/2014/main" id="{B9607281-A527-D344-B0F5-11F572CD8C5A}"/>
              </a:ext>
            </a:extLst>
          </p:cNvPr>
          <p:cNvSpPr/>
          <p:nvPr/>
        </p:nvSpPr>
        <p:spPr>
          <a:xfrm>
            <a:off x="742608" y="6216007"/>
            <a:ext cx="10369152" cy="461665"/>
          </a:xfrm>
          <a:prstGeom prst="rect">
            <a:avLst/>
          </a:prstGeom>
        </p:spPr>
        <p:txBody>
          <a:bodyPr wrap="square">
            <a:spAutoFit/>
          </a:bodyPr>
          <a:lstStyle/>
          <a:p>
            <a:r>
              <a:rPr lang="zh-CN" altLang="en-US" sz="2400" dirty="0"/>
              <a:t>https://clickhouse.tech/docs/en/getting-started/example-datasets/ontime/</a:t>
            </a:r>
          </a:p>
        </p:txBody>
      </p:sp>
    </p:spTree>
    <p:extLst>
      <p:ext uri="{BB962C8B-B14F-4D97-AF65-F5344CB8AC3E}">
        <p14:creationId xmlns:p14="http://schemas.microsoft.com/office/powerpoint/2010/main" val="11312206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D1409C-3DD4-E74E-85B6-115C5F2E19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381" y="1124744"/>
            <a:ext cx="10704512" cy="5149400"/>
          </a:xfrm>
          <a:prstGeom prst="rect">
            <a:avLst/>
          </a:prstGeom>
        </p:spPr>
      </p:pic>
    </p:spTree>
    <p:extLst>
      <p:ext uri="{BB962C8B-B14F-4D97-AF65-F5344CB8AC3E}">
        <p14:creationId xmlns:p14="http://schemas.microsoft.com/office/powerpoint/2010/main" val="24396157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椭圆 7175">
            <a:extLst>
              <a:ext uri="{FF2B5EF4-FFF2-40B4-BE49-F238E27FC236}">
                <a16:creationId xmlns:a16="http://schemas.microsoft.com/office/drawing/2014/main" id="{7B959CE2-8D73-C843-B1EC-473184FB1753}"/>
              </a:ext>
            </a:extLst>
          </p:cNvPr>
          <p:cNvSpPr>
            <a:spLocks noChangeArrowheads="1"/>
          </p:cNvSpPr>
          <p:nvPr/>
        </p:nvSpPr>
        <p:spPr bwMode="auto">
          <a:xfrm>
            <a:off x="2927648" y="2694517"/>
            <a:ext cx="1344083" cy="1341967"/>
          </a:xfrm>
          <a:prstGeom prst="ellipse">
            <a:avLst/>
          </a:prstGeom>
          <a:solidFill>
            <a:srgbClr val="FC4A6E"/>
          </a:solidFill>
          <a:ln w="57150">
            <a:solidFill>
              <a:srgbClr val="D63657"/>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867" dirty="0">
                <a:solidFill>
                  <a:schemeClr val="bg1"/>
                </a:solidFill>
              </a:rPr>
              <a:t>3</a:t>
            </a:r>
            <a:endParaRPr lang="zh-CN" altLang="en-US" sz="5867" dirty="0">
              <a:solidFill>
                <a:schemeClr val="bg1"/>
              </a:solidFill>
            </a:endParaRPr>
          </a:p>
        </p:txBody>
      </p:sp>
      <p:sp>
        <p:nvSpPr>
          <p:cNvPr id="10245" name="矩形 7176">
            <a:extLst>
              <a:ext uri="{FF2B5EF4-FFF2-40B4-BE49-F238E27FC236}">
                <a16:creationId xmlns:a16="http://schemas.microsoft.com/office/drawing/2014/main" id="{E0D4F4AE-FAA4-064C-89EE-647B77929486}"/>
              </a:ext>
            </a:extLst>
          </p:cNvPr>
          <p:cNvSpPr>
            <a:spLocks noGrp="1" noChangeArrowheads="1"/>
          </p:cNvSpPr>
          <p:nvPr/>
        </p:nvSpPr>
        <p:spPr bwMode="auto">
          <a:xfrm>
            <a:off x="5327915" y="2882899"/>
            <a:ext cx="70485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5867" dirty="0" err="1">
                <a:ea typeface="微软雅黑" panose="020B0503020204020204" pitchFamily="34" charset="-122"/>
              </a:rPr>
              <a:t>Clickhouse</a:t>
            </a:r>
            <a:r>
              <a:rPr lang="zh-CN" altLang="en-US" sz="5867" dirty="0">
                <a:ea typeface="微软雅黑" panose="020B0503020204020204" pitchFamily="34" charset="-122"/>
              </a:rPr>
              <a:t>表引擎</a:t>
            </a:r>
          </a:p>
        </p:txBody>
      </p:sp>
    </p:spTree>
    <p:extLst>
      <p:ext uri="{BB962C8B-B14F-4D97-AF65-F5344CB8AC3E}">
        <p14:creationId xmlns:p14="http://schemas.microsoft.com/office/powerpoint/2010/main" val="2576791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ABFA01-169B-0F47-A2E8-E40420F1BE40}"/>
              </a:ext>
            </a:extLst>
          </p:cNvPr>
          <p:cNvSpPr/>
          <p:nvPr/>
        </p:nvSpPr>
        <p:spPr>
          <a:xfrm>
            <a:off x="977462" y="1308538"/>
            <a:ext cx="9869214" cy="3046988"/>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表引擎，是</a:t>
            </a:r>
            <a:r>
              <a:rPr lang="en" altLang="zh-CN" sz="3200" dirty="0" err="1">
                <a:latin typeface="SimSun" panose="02010600030101010101" pitchFamily="2" charset="-122"/>
                <a:ea typeface="SimSun" panose="02010600030101010101" pitchFamily="2" charset="-122"/>
              </a:rPr>
              <a:t>ClickHouse</a:t>
            </a:r>
            <a:r>
              <a:rPr lang="zh-CN" altLang="en-US" sz="3200" dirty="0">
                <a:latin typeface="SimSun" panose="02010600030101010101" pitchFamily="2" charset="-122"/>
                <a:ea typeface="SimSun" panose="02010600030101010101" pitchFamily="2" charset="-122"/>
              </a:rPr>
              <a:t>设计实现中的一大特色。可以说正是由</a:t>
            </a:r>
            <a:r>
              <a:rPr lang="zh-CN" altLang="en-US" sz="3200" dirty="0">
                <a:solidFill>
                  <a:srgbClr val="FF0000"/>
                </a:solidFill>
                <a:latin typeface="SimSun" panose="02010600030101010101" pitchFamily="2" charset="-122"/>
                <a:ea typeface="SimSun" panose="02010600030101010101" pitchFamily="2" charset="-122"/>
              </a:rPr>
              <a:t>表引擎，决定了一张 数据表最终的性格</a:t>
            </a:r>
            <a:r>
              <a:rPr lang="zh-CN" altLang="en-US" sz="3200" dirty="0">
                <a:latin typeface="SimSun" panose="02010600030101010101" pitchFamily="2" charset="-122"/>
                <a:ea typeface="SimSun" panose="02010600030101010101" pitchFamily="2" charset="-122"/>
              </a:rPr>
              <a:t>，它拥有何种特性、数据以何种形式被存储以及如何被加载。 </a:t>
            </a:r>
            <a:r>
              <a:rPr lang="en" altLang="zh-CN" sz="3200" dirty="0" err="1">
                <a:latin typeface="SimSun" panose="02010600030101010101" pitchFamily="2" charset="-122"/>
                <a:ea typeface="SimSun" panose="02010600030101010101" pitchFamily="2" charset="-122"/>
              </a:rPr>
              <a:t>ClickHouse</a:t>
            </a:r>
            <a:r>
              <a:rPr lang="zh-CN" altLang="en-US" sz="3200" dirty="0">
                <a:latin typeface="SimSun" panose="02010600030101010101" pitchFamily="2" charset="-122"/>
                <a:ea typeface="SimSun" panose="02010600030101010101" pitchFamily="2" charset="-122"/>
              </a:rPr>
              <a:t>拥有非常庞大的表引擎体系，截至到目前</a:t>
            </a:r>
            <a:r>
              <a:rPr lang="en-US" altLang="zh-CN" sz="3200" dirty="0">
                <a:latin typeface="SimSun" panose="02010600030101010101" pitchFamily="2" charset="-122"/>
                <a:ea typeface="SimSun" panose="02010600030101010101" pitchFamily="2" charset="-122"/>
              </a:rPr>
              <a:t>(19.14.6)</a:t>
            </a:r>
            <a:r>
              <a:rPr lang="zh-CN" altLang="en-US" sz="3200" dirty="0">
                <a:latin typeface="SimSun" panose="02010600030101010101" pitchFamily="2" charset="-122"/>
                <a:ea typeface="SimSun" panose="02010600030101010101" pitchFamily="2" charset="-122"/>
              </a:rPr>
              <a:t>，共拥有合并树、 内存、文件、接口和其他</a:t>
            </a:r>
            <a:r>
              <a:rPr lang="en-US" altLang="zh-CN" sz="3200" dirty="0">
                <a:latin typeface="SimSun" panose="02010600030101010101" pitchFamily="2" charset="-122"/>
                <a:ea typeface="SimSun" panose="02010600030101010101" pitchFamily="2" charset="-122"/>
              </a:rPr>
              <a:t>5</a:t>
            </a:r>
            <a:r>
              <a:rPr lang="zh-CN" altLang="en-US" sz="3200" dirty="0">
                <a:latin typeface="SimSun" panose="02010600030101010101" pitchFamily="2" charset="-122"/>
                <a:ea typeface="SimSun" panose="02010600030101010101" pitchFamily="2" charset="-122"/>
              </a:rPr>
              <a:t>大类</a:t>
            </a:r>
            <a:r>
              <a:rPr lang="en-US" altLang="zh-CN" sz="3200" dirty="0">
                <a:latin typeface="SimSun" panose="02010600030101010101" pitchFamily="2" charset="-122"/>
                <a:ea typeface="SimSun" panose="02010600030101010101" pitchFamily="2" charset="-122"/>
              </a:rPr>
              <a:t>20</a:t>
            </a:r>
            <a:r>
              <a:rPr lang="zh-CN" altLang="en-US" sz="3200" dirty="0">
                <a:latin typeface="SimSun" panose="02010600030101010101" pitchFamily="2" charset="-122"/>
                <a:ea typeface="SimSun" panose="02010600030101010101" pitchFamily="2" charset="-122"/>
              </a:rPr>
              <a:t>多种。 </a:t>
            </a:r>
            <a:endParaRPr lang="zh-CN" altLang="en-US" sz="3200" dirty="0">
              <a:effectLst/>
            </a:endParaRPr>
          </a:p>
        </p:txBody>
      </p:sp>
    </p:spTree>
    <p:extLst>
      <p:ext uri="{BB962C8B-B14F-4D97-AF65-F5344CB8AC3E}">
        <p14:creationId xmlns:p14="http://schemas.microsoft.com/office/powerpoint/2010/main" val="23030305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D73349-B5AC-5244-AD7B-6B064D94531B}"/>
              </a:ext>
            </a:extLst>
          </p:cNvPr>
          <p:cNvSpPr/>
          <p:nvPr/>
        </p:nvSpPr>
        <p:spPr>
          <a:xfrm>
            <a:off x="788276" y="1718441"/>
            <a:ext cx="10578662" cy="3046988"/>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这众多的表引擎中，又属合并树</a:t>
            </a:r>
            <a:r>
              <a:rPr lang="en-US" altLang="zh-CN" sz="3200" dirty="0">
                <a:latin typeface="SimSun" panose="02010600030101010101" pitchFamily="2" charset="-122"/>
                <a:ea typeface="SimSun" panose="02010600030101010101" pitchFamily="2" charset="-122"/>
              </a:rPr>
              <a:t>(</a:t>
            </a:r>
            <a:r>
              <a:rPr lang="en" altLang="zh-CN" sz="3200" dirty="0" err="1">
                <a:latin typeface="SimSun" panose="02010600030101010101" pitchFamily="2" charset="-122"/>
                <a:ea typeface="SimSun" panose="02010600030101010101" pitchFamily="2" charset="-122"/>
              </a:rPr>
              <a:t>MergeTree</a:t>
            </a:r>
            <a:r>
              <a:rPr lang="en" altLang="zh-CN" sz="3200" dirty="0">
                <a:latin typeface="SimSun" panose="02010600030101010101" pitchFamily="2" charset="-122"/>
                <a:ea typeface="SimSun" panose="02010600030101010101" pitchFamily="2" charset="-122"/>
              </a:rPr>
              <a:t>)</a:t>
            </a:r>
            <a:r>
              <a:rPr lang="zh-CN" altLang="en-US" sz="3200" dirty="0">
                <a:latin typeface="SimSun" panose="02010600030101010101" pitchFamily="2" charset="-122"/>
                <a:ea typeface="SimSun" panose="02010600030101010101" pitchFamily="2" charset="-122"/>
              </a:rPr>
              <a:t>表引擎及其家族系列</a:t>
            </a:r>
            <a:r>
              <a:rPr lang="en-US" altLang="zh-CN" sz="3200" dirty="0">
                <a:latin typeface="SimSun" panose="02010600030101010101" pitchFamily="2" charset="-122"/>
                <a:ea typeface="SimSun" panose="02010600030101010101" pitchFamily="2" charset="-122"/>
              </a:rPr>
              <a:t>(*</a:t>
            </a:r>
            <a:r>
              <a:rPr lang="en" altLang="zh-CN" sz="3200" dirty="0" err="1">
                <a:latin typeface="SimSun" panose="02010600030101010101" pitchFamily="2" charset="-122"/>
                <a:ea typeface="SimSun" panose="02010600030101010101" pitchFamily="2" charset="-122"/>
              </a:rPr>
              <a:t>MergeTree</a:t>
            </a:r>
            <a:r>
              <a:rPr lang="en" altLang="zh-CN" sz="3200" dirty="0">
                <a:latin typeface="SimSun" panose="02010600030101010101" pitchFamily="2" charset="-122"/>
                <a:ea typeface="SimSun" panose="02010600030101010101" pitchFamily="2" charset="-122"/>
              </a:rPr>
              <a:t>)</a:t>
            </a:r>
            <a:r>
              <a:rPr lang="zh-CN" altLang="en-US" sz="3200" dirty="0">
                <a:latin typeface="SimSun" panose="02010600030101010101" pitchFamily="2" charset="-122"/>
                <a:ea typeface="SimSun" panose="02010600030101010101" pitchFamily="2" charset="-122"/>
              </a:rPr>
              <a:t>最 为强大，在生产环境绝大部分场景中都应该使用此系列的表引擎。 </a:t>
            </a:r>
            <a:endParaRPr lang="zh-CN" altLang="en-US" sz="3200" dirty="0"/>
          </a:p>
          <a:p>
            <a:r>
              <a:rPr lang="zh-CN" altLang="en-US" sz="3200" dirty="0">
                <a:solidFill>
                  <a:srgbClr val="FF0000"/>
                </a:solidFill>
                <a:latin typeface="SimSun" panose="02010600030101010101" pitchFamily="2" charset="-122"/>
                <a:ea typeface="SimSun" panose="02010600030101010101" pitchFamily="2" charset="-122"/>
              </a:rPr>
              <a:t>只有合并树系列的表引擎才支持主键索引、数据分区、数据副本</a:t>
            </a:r>
            <a:r>
              <a:rPr lang="zh-CN" altLang="en-US" sz="3200" dirty="0">
                <a:latin typeface="SimSun" panose="02010600030101010101" pitchFamily="2" charset="-122"/>
                <a:ea typeface="SimSun" panose="02010600030101010101" pitchFamily="2" charset="-122"/>
              </a:rPr>
              <a:t>和数据采样这些特 性，同时也只有此系列的表引擎支持</a:t>
            </a:r>
            <a:r>
              <a:rPr lang="en" altLang="zh-CN" sz="3200" dirty="0">
                <a:latin typeface="SimSun" panose="02010600030101010101" pitchFamily="2" charset="-122"/>
                <a:ea typeface="SimSun" panose="02010600030101010101" pitchFamily="2" charset="-122"/>
              </a:rPr>
              <a:t>ALTER</a:t>
            </a:r>
            <a:r>
              <a:rPr lang="zh-CN" altLang="en-US" sz="3200" dirty="0">
                <a:latin typeface="SimSun" panose="02010600030101010101" pitchFamily="2" charset="-122"/>
                <a:ea typeface="SimSun" panose="02010600030101010101" pitchFamily="2" charset="-122"/>
              </a:rPr>
              <a:t>相关操作。 </a:t>
            </a:r>
            <a:endParaRPr lang="zh-CN" altLang="en-US" sz="3200" dirty="0">
              <a:effectLst/>
            </a:endParaRPr>
          </a:p>
        </p:txBody>
      </p:sp>
    </p:spTree>
    <p:extLst>
      <p:ext uri="{BB962C8B-B14F-4D97-AF65-F5344CB8AC3E}">
        <p14:creationId xmlns:p14="http://schemas.microsoft.com/office/powerpoint/2010/main" val="21811973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56CB9-C175-594D-BB36-717C0E1519BB}"/>
              </a:ext>
            </a:extLst>
          </p:cNvPr>
          <p:cNvSpPr/>
          <p:nvPr/>
        </p:nvSpPr>
        <p:spPr>
          <a:xfrm>
            <a:off x="0" y="874455"/>
            <a:ext cx="12060621" cy="2554545"/>
          </a:xfrm>
          <a:prstGeom prst="rect">
            <a:avLst/>
          </a:prstGeom>
        </p:spPr>
        <p:txBody>
          <a:bodyPr wrap="square">
            <a:spAutoFit/>
          </a:bodyPr>
          <a:lstStyle/>
          <a:p>
            <a:r>
              <a:rPr lang="en" altLang="zh-CN" sz="3200" dirty="0" err="1">
                <a:latin typeface="SimSun" panose="02010600030101010101" pitchFamily="2" charset="-122"/>
                <a:ea typeface="SimSun" panose="02010600030101010101" pitchFamily="2" charset="-122"/>
              </a:rPr>
              <a:t>MergeTree</a:t>
            </a:r>
            <a:r>
              <a:rPr lang="zh-CN" altLang="en-US" sz="3200" dirty="0">
                <a:latin typeface="SimSun" panose="02010600030101010101" pitchFamily="2" charset="-122"/>
                <a:ea typeface="SimSun" panose="02010600030101010101" pitchFamily="2" charset="-122"/>
              </a:rPr>
              <a:t>在写入一批数据时，数据总会以数据片段的形式写入磁盘，且数据 片段不可修改。为了避免片段过多，</a:t>
            </a:r>
            <a:r>
              <a:rPr lang="en" altLang="zh-CN" sz="3200" dirty="0" err="1">
                <a:latin typeface="SimSun" panose="02010600030101010101" pitchFamily="2" charset="-122"/>
                <a:ea typeface="SimSun" panose="02010600030101010101" pitchFamily="2" charset="-122"/>
              </a:rPr>
              <a:t>ClickHouse</a:t>
            </a:r>
            <a:r>
              <a:rPr lang="zh-CN" altLang="en-US" sz="3200" dirty="0">
                <a:latin typeface="SimSun" panose="02010600030101010101" pitchFamily="2" charset="-122"/>
                <a:ea typeface="SimSun" panose="02010600030101010101" pitchFamily="2" charset="-122"/>
              </a:rPr>
              <a:t>会通过后台线程定期合并这 些数据片段，属于相同分区的数据片段会被合成一个新的片段。这种数据片 段往复合并的特点也正是合并树的名称由来。 </a:t>
            </a:r>
            <a:endParaRPr lang="zh-CN" altLang="en-US" sz="3200" dirty="0">
              <a:effectLst/>
            </a:endParaRPr>
          </a:p>
        </p:txBody>
      </p:sp>
      <p:pic>
        <p:nvPicPr>
          <p:cNvPr id="4" name="图片 3">
            <a:extLst>
              <a:ext uri="{FF2B5EF4-FFF2-40B4-BE49-F238E27FC236}">
                <a16:creationId xmlns:a16="http://schemas.microsoft.com/office/drawing/2014/main" id="{C07D1B2B-9AF8-FC46-8010-1A3F9F575EF0}"/>
              </a:ext>
            </a:extLst>
          </p:cNvPr>
          <p:cNvPicPr>
            <a:picLocks noChangeAspect="1"/>
          </p:cNvPicPr>
          <p:nvPr/>
        </p:nvPicPr>
        <p:blipFill>
          <a:blip r:embed="rId2"/>
          <a:stretch>
            <a:fillRect/>
          </a:stretch>
        </p:blipFill>
        <p:spPr>
          <a:xfrm>
            <a:off x="0" y="3358233"/>
            <a:ext cx="12192000" cy="3499767"/>
          </a:xfrm>
          <a:prstGeom prst="rect">
            <a:avLst/>
          </a:prstGeom>
        </p:spPr>
      </p:pic>
    </p:spTree>
    <p:extLst>
      <p:ext uri="{BB962C8B-B14F-4D97-AF65-F5344CB8AC3E}">
        <p14:creationId xmlns:p14="http://schemas.microsoft.com/office/powerpoint/2010/main" val="23853664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Box 8">
            <a:extLst>
              <a:ext uri="{FF2B5EF4-FFF2-40B4-BE49-F238E27FC236}">
                <a16:creationId xmlns:a16="http://schemas.microsoft.com/office/drawing/2014/main" id="{1A71B91D-415D-1840-A0F0-7E76C4D361FF}"/>
              </a:ext>
            </a:extLst>
          </p:cNvPr>
          <p:cNvSpPr txBox="1">
            <a:spLocks noChangeArrowheads="1"/>
          </p:cNvSpPr>
          <p:nvPr/>
        </p:nvSpPr>
        <p:spPr bwMode="auto">
          <a:xfrm>
            <a:off x="1333501" y="1428751"/>
            <a:ext cx="10572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err="1">
                <a:latin typeface="微软雅黑" panose="020B0503020204020204" pitchFamily="34" charset="-122"/>
                <a:ea typeface="微软雅黑" panose="020B0503020204020204" pitchFamily="34" charset="-122"/>
              </a:rPr>
              <a:t>Clickhouse</a:t>
            </a:r>
            <a:r>
              <a:rPr lang="zh-CN" altLang="en-US" sz="2400" dirty="0">
                <a:latin typeface="微软雅黑" panose="020B0503020204020204" pitchFamily="34" charset="-122"/>
                <a:ea typeface="微软雅黑" panose="020B0503020204020204" pitchFamily="34" charset="-122"/>
              </a:rPr>
              <a:t>最先进的表引擎</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支持一个日期</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分区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和一组主键的两层式索引</a:t>
            </a:r>
          </a:p>
        </p:txBody>
      </p:sp>
      <p:sp>
        <p:nvSpPr>
          <p:cNvPr id="12294" name="TextBox 9">
            <a:extLst>
              <a:ext uri="{FF2B5EF4-FFF2-40B4-BE49-F238E27FC236}">
                <a16:creationId xmlns:a16="http://schemas.microsoft.com/office/drawing/2014/main" id="{2E1D5930-2944-FE48-9B95-2FD5871775B1}"/>
              </a:ext>
            </a:extLst>
          </p:cNvPr>
          <p:cNvSpPr txBox="1">
            <a:spLocks noChangeArrowheads="1"/>
          </p:cNvSpPr>
          <p:nvPr/>
        </p:nvSpPr>
        <p:spPr bwMode="auto">
          <a:xfrm>
            <a:off x="239350" y="731124"/>
            <a:ext cx="3731278"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dirty="0" err="1">
                <a:latin typeface="微软雅黑" panose="020B0503020204020204" pitchFamily="34" charset="-122"/>
                <a:ea typeface="微软雅黑" panose="020B0503020204020204" pitchFamily="34" charset="-122"/>
              </a:rPr>
              <a:t>MergeTree</a:t>
            </a:r>
            <a:r>
              <a:rPr lang="zh-CN" altLang="en-US" sz="3733" b="1" dirty="0">
                <a:latin typeface="微软雅黑" panose="020B0503020204020204" pitchFamily="34" charset="-122"/>
                <a:ea typeface="微软雅黑" panose="020B0503020204020204" pitchFamily="34" charset="-122"/>
              </a:rPr>
              <a:t>引擎</a:t>
            </a:r>
            <a:endParaRPr lang="zh-CN" altLang="en-US" sz="2400" b="1" dirty="0">
              <a:latin typeface="微软雅黑" panose="020B0503020204020204" pitchFamily="34" charset="-122"/>
              <a:ea typeface="微软雅黑" panose="020B0503020204020204" pitchFamily="34" charset="-122"/>
            </a:endParaRPr>
          </a:p>
        </p:txBody>
      </p:sp>
      <p:sp>
        <p:nvSpPr>
          <p:cNvPr id="12295" name="TextBox 10">
            <a:extLst>
              <a:ext uri="{FF2B5EF4-FFF2-40B4-BE49-F238E27FC236}">
                <a16:creationId xmlns:a16="http://schemas.microsoft.com/office/drawing/2014/main" id="{915E6975-0228-534A-BD86-E43FF889C8BC}"/>
              </a:ext>
            </a:extLst>
          </p:cNvPr>
          <p:cNvSpPr txBox="1">
            <a:spLocks noChangeArrowheads="1"/>
          </p:cNvSpPr>
          <p:nvPr/>
        </p:nvSpPr>
        <p:spPr bwMode="auto">
          <a:xfrm>
            <a:off x="1333500" y="2190751"/>
            <a:ext cx="78854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常见的使用场景</a:t>
            </a:r>
            <a:r>
              <a:rPr lang="en-US" altLang="zh-CN" sz="2400" dirty="0">
                <a:latin typeface="微软雅黑" panose="020B0503020204020204" pitchFamily="34" charset="-122"/>
                <a:ea typeface="微软雅黑" panose="020B0503020204020204" pitchFamily="34" charset="-122"/>
              </a:rPr>
              <a:t>: </a:t>
            </a:r>
          </a:p>
          <a:p>
            <a:pPr eaLnBrk="1" hangingPunct="1"/>
            <a:r>
              <a:rPr lang="zh-CN" altLang="en-US" sz="2400" dirty="0">
                <a:latin typeface="微软雅黑" panose="020B0503020204020204" pitchFamily="34" charset="-122"/>
                <a:ea typeface="微软雅黑" panose="020B0503020204020204" pitchFamily="34" charset="-122"/>
              </a:rPr>
              <a:t>存储不需要做预计算的数据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例如事实表数据</a:t>
            </a:r>
            <a:r>
              <a:rPr lang="en-US" altLang="zh-CN" sz="2400" dirty="0">
                <a:latin typeface="微软雅黑" panose="020B0503020204020204" pitchFamily="34" charset="-122"/>
                <a:ea typeface="微软雅黑" panose="020B0503020204020204" pitchFamily="34" charset="-122"/>
              </a:rPr>
              <a:t>,log</a:t>
            </a:r>
            <a:r>
              <a:rPr lang="zh-CN" altLang="en-US" sz="2400" dirty="0">
                <a:latin typeface="微软雅黑" panose="020B0503020204020204" pitchFamily="34" charset="-122"/>
                <a:ea typeface="微软雅黑" panose="020B0503020204020204" pitchFamily="34" charset="-122"/>
              </a:rPr>
              <a:t>明细数据</a:t>
            </a:r>
          </a:p>
        </p:txBody>
      </p:sp>
      <p:sp>
        <p:nvSpPr>
          <p:cNvPr id="12296" name="TextBox 7">
            <a:extLst>
              <a:ext uri="{FF2B5EF4-FFF2-40B4-BE49-F238E27FC236}">
                <a16:creationId xmlns:a16="http://schemas.microsoft.com/office/drawing/2014/main" id="{76993338-2561-E746-A64C-9570453EB163}"/>
              </a:ext>
            </a:extLst>
          </p:cNvPr>
          <p:cNvSpPr txBox="1">
            <a:spLocks noChangeArrowheads="1"/>
          </p:cNvSpPr>
          <p:nvPr/>
        </p:nvSpPr>
        <p:spPr bwMode="auto">
          <a:xfrm>
            <a:off x="1333500" y="3602567"/>
            <a:ext cx="9204764" cy="1200329"/>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注意事项</a:t>
            </a:r>
            <a:r>
              <a:rPr lang="en-US" altLang="zh-CN" sz="2400">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AutoNum type="arabicPeriod"/>
            </a:pPr>
            <a:r>
              <a:rPr lang="zh-CN" altLang="en-US" sz="2400">
                <a:latin typeface="微软雅黑" panose="020B0503020204020204" pitchFamily="34" charset="-122"/>
                <a:ea typeface="微软雅黑" panose="020B0503020204020204" pitchFamily="34" charset="-122"/>
              </a:rPr>
              <a:t>默认的时间分区是按月</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可自定义分区</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数据量不是特别大建议默认</a:t>
            </a:r>
            <a:endParaRPr lang="en-US" altLang="zh-CN" sz="240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r>
              <a:rPr lang="zh-CN" altLang="en-US" sz="2400">
                <a:latin typeface="微软雅黑" panose="020B0503020204020204" pitchFamily="34" charset="-122"/>
                <a:ea typeface="微软雅黑" panose="020B0503020204020204" pitchFamily="34" charset="-122"/>
              </a:rPr>
              <a:t>主键不能包含可为</a:t>
            </a:r>
            <a:r>
              <a:rPr lang="en-US" altLang="zh-CN" sz="2400">
                <a:latin typeface="微软雅黑" panose="020B0503020204020204" pitchFamily="34" charset="-122"/>
                <a:ea typeface="微软雅黑" panose="020B0503020204020204" pitchFamily="34" charset="-122"/>
              </a:rPr>
              <a:t>null</a:t>
            </a:r>
            <a:r>
              <a:rPr lang="zh-CN" altLang="en-US" sz="2400">
                <a:latin typeface="微软雅黑" panose="020B0503020204020204" pitchFamily="34" charset="-122"/>
                <a:ea typeface="微软雅黑" panose="020B0503020204020204" pitchFamily="34" charset="-122"/>
              </a:rPr>
              <a:t>字段</a:t>
            </a:r>
          </a:p>
        </p:txBody>
      </p:sp>
      <p:sp>
        <p:nvSpPr>
          <p:cNvPr id="12297" name="TextBox 8">
            <a:extLst>
              <a:ext uri="{FF2B5EF4-FFF2-40B4-BE49-F238E27FC236}">
                <a16:creationId xmlns:a16="http://schemas.microsoft.com/office/drawing/2014/main" id="{6BCA166D-226F-A848-BAC6-5B24BE7D2D7A}"/>
              </a:ext>
            </a:extLst>
          </p:cNvPr>
          <p:cNvSpPr txBox="1">
            <a:spLocks noChangeArrowheads="1"/>
          </p:cNvSpPr>
          <p:nvPr/>
        </p:nvSpPr>
        <p:spPr bwMode="auto">
          <a:xfrm>
            <a:off x="1333500" y="5143501"/>
            <a:ext cx="8562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语法</a:t>
            </a:r>
            <a:r>
              <a:rPr lang="en-US" altLang="zh-CN" sz="2400">
                <a:latin typeface="微软雅黑" panose="020B0503020204020204" pitchFamily="34" charset="-122"/>
                <a:ea typeface="微软雅黑" panose="020B0503020204020204" pitchFamily="34" charset="-122"/>
              </a:rPr>
              <a:t>:MergeTree(EventDate, (CounterID, EventDate), 8192)</a:t>
            </a:r>
            <a:endParaRPr lang="zh-CN" altLang="en-US"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238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8D422-A870-7B4D-AE1C-8CB30FBB80F9}"/>
              </a:ext>
            </a:extLst>
          </p:cNvPr>
          <p:cNvSpPr>
            <a:spLocks noGrp="1"/>
          </p:cNvSpPr>
          <p:nvPr>
            <p:ph type="title"/>
          </p:nvPr>
        </p:nvSpPr>
        <p:spPr/>
        <p:txBody>
          <a:bodyPr/>
          <a:lstStyle/>
          <a:p>
            <a:r>
              <a:rPr kumimoji="1" lang="zh-CN" altLang="en-US" dirty="0"/>
              <a:t>为什么 </a:t>
            </a:r>
            <a:r>
              <a:rPr kumimoji="1" lang="en-US" altLang="zh-CN" dirty="0"/>
              <a:t>KUDU</a:t>
            </a:r>
            <a:endParaRPr kumimoji="1" lang="zh-CN" altLang="en-US" dirty="0"/>
          </a:p>
        </p:txBody>
      </p:sp>
      <p:pic>
        <p:nvPicPr>
          <p:cNvPr id="1026" name="Picture 2" descr="1. Why Kudu? - Getting Started with Kudu [Book]">
            <a:extLst>
              <a:ext uri="{FF2B5EF4-FFF2-40B4-BE49-F238E27FC236}">
                <a16:creationId xmlns:a16="http://schemas.microsoft.com/office/drawing/2014/main" id="{F074C012-4680-634F-9020-599299773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10" y="2569121"/>
            <a:ext cx="7162800" cy="349373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B6B7722D-C8C6-6049-8895-A446FB6E51EE}"/>
              </a:ext>
            </a:extLst>
          </p:cNvPr>
          <p:cNvSpPr txBox="1">
            <a:spLocks/>
          </p:cNvSpPr>
          <p:nvPr/>
        </p:nvSpPr>
        <p:spPr>
          <a:xfrm>
            <a:off x="8183880" y="2308860"/>
            <a:ext cx="3322320" cy="39098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457200" lvl="1" indent="0">
              <a:buNone/>
            </a:pPr>
            <a:endParaRPr kumimoji="1" lang="en-US" altLang="zh-CN" dirty="0"/>
          </a:p>
          <a:p>
            <a:pPr lvl="1"/>
            <a:r>
              <a:rPr kumimoji="1" lang="zh-CN" altLang="en-US" dirty="0">
                <a:solidFill>
                  <a:srgbClr val="00B0F0"/>
                </a:solidFill>
              </a:rPr>
              <a:t>可扩展</a:t>
            </a:r>
            <a:endParaRPr kumimoji="1" lang="en-US" altLang="zh-CN" dirty="0">
              <a:solidFill>
                <a:srgbClr val="00B0F0"/>
              </a:solidFill>
            </a:endParaRPr>
          </a:p>
          <a:p>
            <a:pPr lvl="2"/>
            <a:r>
              <a:rPr kumimoji="1" lang="en-US" altLang="zh-CN" dirty="0"/>
              <a:t>275</a:t>
            </a:r>
            <a:r>
              <a:rPr kumimoji="1" lang="zh-CN" altLang="en-US" dirty="0"/>
              <a:t> 个节点测试可用 （</a:t>
            </a:r>
            <a:r>
              <a:rPr kumimoji="1" lang="en-US" altLang="zh-CN" dirty="0"/>
              <a:t>3</a:t>
            </a:r>
            <a:r>
              <a:rPr kumimoji="1" lang="zh-CN" altLang="en-US" dirty="0"/>
              <a:t> </a:t>
            </a:r>
            <a:r>
              <a:rPr kumimoji="1" lang="en-US" altLang="zh-CN" dirty="0"/>
              <a:t>PB</a:t>
            </a:r>
            <a:r>
              <a:rPr kumimoji="1" lang="zh-CN" altLang="en-US" dirty="0"/>
              <a:t> </a:t>
            </a:r>
            <a:r>
              <a:rPr kumimoji="1" lang="en-US" altLang="zh-CN" dirty="0"/>
              <a:t>Cluster)</a:t>
            </a:r>
          </a:p>
          <a:p>
            <a:pPr lvl="2"/>
            <a:r>
              <a:rPr kumimoji="1" lang="en-US" altLang="zh-CN" dirty="0"/>
              <a:t>1000 </a:t>
            </a:r>
            <a:r>
              <a:rPr kumimoji="1" lang="zh-CN" altLang="en-US" dirty="0"/>
              <a:t>个节点规模</a:t>
            </a:r>
            <a:endParaRPr kumimoji="1" lang="en-US" altLang="zh-CN" dirty="0"/>
          </a:p>
          <a:p>
            <a:pPr lvl="1"/>
            <a:r>
              <a:rPr kumimoji="1" lang="zh-CN" altLang="en-US" dirty="0">
                <a:solidFill>
                  <a:srgbClr val="00B0F0"/>
                </a:solidFill>
              </a:rPr>
              <a:t>快速</a:t>
            </a:r>
            <a:endParaRPr kumimoji="1" lang="en-US" altLang="zh-CN" dirty="0">
              <a:solidFill>
                <a:srgbClr val="00B0F0"/>
              </a:solidFill>
            </a:endParaRPr>
          </a:p>
          <a:p>
            <a:pPr lvl="2"/>
            <a:r>
              <a:rPr kumimoji="1" lang="zh-CN" altLang="en-US" dirty="0"/>
              <a:t>百万</a:t>
            </a:r>
            <a:r>
              <a:rPr kumimoji="1" lang="en-US" altLang="zh-CN" dirty="0"/>
              <a:t>/s </a:t>
            </a:r>
            <a:r>
              <a:rPr kumimoji="1" lang="zh-CN" altLang="en-US" dirty="0"/>
              <a:t>读写速度</a:t>
            </a:r>
            <a:endParaRPr kumimoji="1" lang="en-US" altLang="zh-CN" dirty="0"/>
          </a:p>
          <a:p>
            <a:pPr lvl="2"/>
            <a:r>
              <a:rPr kumimoji="1" lang="zh-CN" altLang="en-US" dirty="0"/>
              <a:t>单节点 </a:t>
            </a:r>
            <a:r>
              <a:rPr kumimoji="1" lang="en-US" altLang="zh-CN" dirty="0"/>
              <a:t>GB/s </a:t>
            </a:r>
            <a:r>
              <a:rPr kumimoji="1" lang="zh-CN" altLang="en-US" dirty="0"/>
              <a:t>级别读吞吐量</a:t>
            </a:r>
            <a:endParaRPr kumimoji="1" lang="en-US" altLang="zh-CN" dirty="0"/>
          </a:p>
          <a:p>
            <a:pPr lvl="1"/>
            <a:r>
              <a:rPr kumimoji="1" lang="zh-CN" altLang="en-US" dirty="0">
                <a:solidFill>
                  <a:srgbClr val="00B0F0"/>
                </a:solidFill>
              </a:rPr>
              <a:t>结构化数据</a:t>
            </a:r>
            <a:endParaRPr kumimoji="1" lang="en-US" altLang="zh-CN" dirty="0">
              <a:solidFill>
                <a:srgbClr val="00B0F0"/>
              </a:solidFill>
            </a:endParaRPr>
          </a:p>
          <a:p>
            <a:pPr lvl="2"/>
            <a:r>
              <a:rPr kumimoji="1" lang="zh-CN" altLang="en-US" dirty="0"/>
              <a:t>类似关系型数据库将数据存储在结构化表中</a:t>
            </a:r>
            <a:endParaRPr kumimoji="1" lang="en-US" altLang="zh-CN" dirty="0"/>
          </a:p>
          <a:p>
            <a:pPr lvl="2"/>
            <a:r>
              <a:rPr kumimoji="1" lang="zh-CN" altLang="en-US" dirty="0"/>
              <a:t>十亿级别访问行数据单独记录</a:t>
            </a:r>
          </a:p>
        </p:txBody>
      </p:sp>
    </p:spTree>
    <p:extLst>
      <p:ext uri="{BB962C8B-B14F-4D97-AF65-F5344CB8AC3E}">
        <p14:creationId xmlns:p14="http://schemas.microsoft.com/office/powerpoint/2010/main" val="22149299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FF3A8C-0EC6-B945-9A0A-856B3A399A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22" y="932723"/>
            <a:ext cx="10273141" cy="5763244"/>
          </a:xfrm>
          <a:prstGeom prst="rect">
            <a:avLst/>
          </a:prstGeom>
        </p:spPr>
      </p:pic>
    </p:spTree>
    <p:extLst>
      <p:ext uri="{BB962C8B-B14F-4D97-AF65-F5344CB8AC3E}">
        <p14:creationId xmlns:p14="http://schemas.microsoft.com/office/powerpoint/2010/main" val="2367333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99BA15-EB2D-384E-9BCB-01327C0039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44314"/>
            <a:ext cx="10992544" cy="5802516"/>
          </a:xfrm>
          <a:prstGeom prst="rect">
            <a:avLst/>
          </a:prstGeom>
        </p:spPr>
      </p:pic>
    </p:spTree>
    <p:extLst>
      <p:ext uri="{BB962C8B-B14F-4D97-AF65-F5344CB8AC3E}">
        <p14:creationId xmlns:p14="http://schemas.microsoft.com/office/powerpoint/2010/main" val="487148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4D4E84-E46C-554F-876D-74C4CFB1B4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316766"/>
            <a:ext cx="10003023" cy="5407884"/>
          </a:xfrm>
          <a:prstGeom prst="rect">
            <a:avLst/>
          </a:prstGeom>
        </p:spPr>
      </p:pic>
    </p:spTree>
    <p:extLst>
      <p:ext uri="{BB962C8B-B14F-4D97-AF65-F5344CB8AC3E}">
        <p14:creationId xmlns:p14="http://schemas.microsoft.com/office/powerpoint/2010/main" val="2134132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75039B-C0E0-5F4A-9F2A-480846179D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028734"/>
            <a:ext cx="10501607" cy="5721493"/>
          </a:xfrm>
          <a:prstGeom prst="rect">
            <a:avLst/>
          </a:prstGeom>
        </p:spPr>
      </p:pic>
    </p:spTree>
    <p:extLst>
      <p:ext uri="{BB962C8B-B14F-4D97-AF65-F5344CB8AC3E}">
        <p14:creationId xmlns:p14="http://schemas.microsoft.com/office/powerpoint/2010/main" val="6866815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1F02E0-B2FF-0042-9D4B-83BC302192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36712"/>
            <a:ext cx="10790397" cy="5958553"/>
          </a:xfrm>
          <a:prstGeom prst="rect">
            <a:avLst/>
          </a:prstGeom>
        </p:spPr>
      </p:pic>
    </p:spTree>
    <p:extLst>
      <p:ext uri="{BB962C8B-B14F-4D97-AF65-F5344CB8AC3E}">
        <p14:creationId xmlns:p14="http://schemas.microsoft.com/office/powerpoint/2010/main" val="21441138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14B216-5C2D-0B43-9FFC-9CDB435F47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32723"/>
            <a:ext cx="10896533" cy="5666197"/>
          </a:xfrm>
          <a:prstGeom prst="rect">
            <a:avLst/>
          </a:prstGeom>
        </p:spPr>
      </p:pic>
    </p:spTree>
    <p:extLst>
      <p:ext uri="{BB962C8B-B14F-4D97-AF65-F5344CB8AC3E}">
        <p14:creationId xmlns:p14="http://schemas.microsoft.com/office/powerpoint/2010/main" val="5904538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C539F7-C382-E341-B8A7-F6AD7CFDCDD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5361" y="836712"/>
            <a:ext cx="9211324" cy="5880885"/>
          </a:xfrm>
          <a:prstGeom prst="rect">
            <a:avLst/>
          </a:prstGeom>
        </p:spPr>
      </p:pic>
    </p:spTree>
    <p:extLst>
      <p:ext uri="{BB962C8B-B14F-4D97-AF65-F5344CB8AC3E}">
        <p14:creationId xmlns:p14="http://schemas.microsoft.com/office/powerpoint/2010/main" val="12000316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1635887-94FF-6C43-A157-781D8D1A53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7382" y="1028733"/>
            <a:ext cx="8688949" cy="5694035"/>
          </a:xfrm>
          <a:prstGeom prst="rect">
            <a:avLst/>
          </a:prstGeom>
        </p:spPr>
      </p:pic>
    </p:spTree>
    <p:extLst>
      <p:ext uri="{BB962C8B-B14F-4D97-AF65-F5344CB8AC3E}">
        <p14:creationId xmlns:p14="http://schemas.microsoft.com/office/powerpoint/2010/main" val="1721756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F94FF4-E7F8-6C48-BA0D-8164194F73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55" y="781552"/>
            <a:ext cx="10797868" cy="6076448"/>
          </a:xfrm>
          <a:prstGeom prst="rect">
            <a:avLst/>
          </a:prstGeom>
        </p:spPr>
      </p:pic>
    </p:spTree>
    <p:extLst>
      <p:ext uri="{BB962C8B-B14F-4D97-AF65-F5344CB8AC3E}">
        <p14:creationId xmlns:p14="http://schemas.microsoft.com/office/powerpoint/2010/main" val="40748592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951F8F-F251-C54D-9AD2-A8A124EBC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05456"/>
            <a:ext cx="10896533" cy="5728088"/>
          </a:xfrm>
          <a:prstGeom prst="rect">
            <a:avLst/>
          </a:prstGeom>
        </p:spPr>
      </p:pic>
    </p:spTree>
    <p:extLst>
      <p:ext uri="{BB962C8B-B14F-4D97-AF65-F5344CB8AC3E}">
        <p14:creationId xmlns:p14="http://schemas.microsoft.com/office/powerpoint/2010/main" val="384331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B1B94-04FD-F344-B88F-DA743EA8C3E8}"/>
              </a:ext>
            </a:extLst>
          </p:cNvPr>
          <p:cNvSpPr>
            <a:spLocks noGrp="1"/>
          </p:cNvSpPr>
          <p:nvPr>
            <p:ph type="title"/>
          </p:nvPr>
        </p:nvSpPr>
        <p:spPr/>
        <p:txBody>
          <a:bodyPr/>
          <a:lstStyle/>
          <a:p>
            <a:r>
              <a:rPr kumimoji="1" lang="zh-CN" altLang="en-US" dirty="0"/>
              <a:t>为什么 </a:t>
            </a:r>
            <a:r>
              <a:rPr kumimoji="1" lang="en-US" altLang="zh-CN" dirty="0"/>
              <a:t>KUDU</a:t>
            </a:r>
            <a:endParaRPr kumimoji="1" lang="zh-CN" altLang="en-US" dirty="0"/>
          </a:p>
        </p:txBody>
      </p:sp>
      <p:pic>
        <p:nvPicPr>
          <p:cNvPr id="5" name="内容占位符 4">
            <a:extLst>
              <a:ext uri="{FF2B5EF4-FFF2-40B4-BE49-F238E27FC236}">
                <a16:creationId xmlns:a16="http://schemas.microsoft.com/office/drawing/2014/main" id="{71287D74-084C-DE43-B880-213AD9273C23}"/>
              </a:ext>
            </a:extLst>
          </p:cNvPr>
          <p:cNvPicPr>
            <a:picLocks noGrp="1" noChangeAspect="1"/>
          </p:cNvPicPr>
          <p:nvPr>
            <p:ph idx="1"/>
          </p:nvPr>
        </p:nvPicPr>
        <p:blipFill>
          <a:blip r:embed="rId2"/>
          <a:stretch>
            <a:fillRect/>
          </a:stretch>
        </p:blipFill>
        <p:spPr>
          <a:xfrm>
            <a:off x="432504" y="2646088"/>
            <a:ext cx="6263641" cy="3669348"/>
          </a:xfrm>
        </p:spPr>
      </p:pic>
      <p:pic>
        <p:nvPicPr>
          <p:cNvPr id="7" name="图片 6">
            <a:extLst>
              <a:ext uri="{FF2B5EF4-FFF2-40B4-BE49-F238E27FC236}">
                <a16:creationId xmlns:a16="http://schemas.microsoft.com/office/drawing/2014/main" id="{B870E123-5ADD-B545-B035-0B4FD5CCD4D2}"/>
              </a:ext>
            </a:extLst>
          </p:cNvPr>
          <p:cNvPicPr>
            <a:picLocks noChangeAspect="1"/>
          </p:cNvPicPr>
          <p:nvPr/>
        </p:nvPicPr>
        <p:blipFill>
          <a:blip r:embed="rId3"/>
          <a:stretch>
            <a:fillRect/>
          </a:stretch>
        </p:blipFill>
        <p:spPr>
          <a:xfrm>
            <a:off x="7306301" y="3290604"/>
            <a:ext cx="4599949" cy="1897784"/>
          </a:xfrm>
          <a:prstGeom prst="rect">
            <a:avLst/>
          </a:prstGeom>
        </p:spPr>
      </p:pic>
      <p:cxnSp>
        <p:nvCxnSpPr>
          <p:cNvPr id="9" name="直线箭头连接符 8">
            <a:extLst>
              <a:ext uri="{FF2B5EF4-FFF2-40B4-BE49-F238E27FC236}">
                <a16:creationId xmlns:a16="http://schemas.microsoft.com/office/drawing/2014/main" id="{1114CB91-9F5C-D645-B3E8-13F192713D87}"/>
              </a:ext>
            </a:extLst>
          </p:cNvPr>
          <p:cNvCxnSpPr>
            <a:cxnSpLocks/>
          </p:cNvCxnSpPr>
          <p:nvPr/>
        </p:nvCxnSpPr>
        <p:spPr>
          <a:xfrm>
            <a:off x="6696145" y="4103370"/>
            <a:ext cx="610156"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4239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971F34-1CBE-6D4C-AAFE-0E2A1CE777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03247"/>
            <a:ext cx="11280576" cy="5930679"/>
          </a:xfrm>
          <a:prstGeom prst="rect">
            <a:avLst/>
          </a:prstGeom>
        </p:spPr>
      </p:pic>
    </p:spTree>
    <p:extLst>
      <p:ext uri="{BB962C8B-B14F-4D97-AF65-F5344CB8AC3E}">
        <p14:creationId xmlns:p14="http://schemas.microsoft.com/office/powerpoint/2010/main" val="5102357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66C37D-2920-DE46-84ED-8A4D03360A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08604"/>
            <a:ext cx="10992544" cy="5882683"/>
          </a:xfrm>
          <a:prstGeom prst="rect">
            <a:avLst/>
          </a:prstGeom>
        </p:spPr>
      </p:pic>
    </p:spTree>
    <p:extLst>
      <p:ext uri="{BB962C8B-B14F-4D97-AF65-F5344CB8AC3E}">
        <p14:creationId xmlns:p14="http://schemas.microsoft.com/office/powerpoint/2010/main" val="6640869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412F05-853C-3446-905E-20847ADA10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78" y="770373"/>
            <a:ext cx="10772245" cy="6087627"/>
          </a:xfrm>
          <a:prstGeom prst="rect">
            <a:avLst/>
          </a:prstGeom>
        </p:spPr>
      </p:pic>
    </p:spTree>
    <p:extLst>
      <p:ext uri="{BB962C8B-B14F-4D97-AF65-F5344CB8AC3E}">
        <p14:creationId xmlns:p14="http://schemas.microsoft.com/office/powerpoint/2010/main" val="34378898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645F5B-5C52-654D-9D15-C725FDE05A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27222"/>
            <a:ext cx="10512491" cy="5716905"/>
          </a:xfrm>
          <a:prstGeom prst="rect">
            <a:avLst/>
          </a:prstGeom>
        </p:spPr>
      </p:pic>
    </p:spTree>
    <p:extLst>
      <p:ext uri="{BB962C8B-B14F-4D97-AF65-F5344CB8AC3E}">
        <p14:creationId xmlns:p14="http://schemas.microsoft.com/office/powerpoint/2010/main" val="4203937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EC08E6-8F3F-F548-84F2-DA71B7EAB9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07982"/>
            <a:ext cx="10800523" cy="6017265"/>
          </a:xfrm>
          <a:prstGeom prst="rect">
            <a:avLst/>
          </a:prstGeom>
        </p:spPr>
      </p:pic>
    </p:spTree>
    <p:extLst>
      <p:ext uri="{BB962C8B-B14F-4D97-AF65-F5344CB8AC3E}">
        <p14:creationId xmlns:p14="http://schemas.microsoft.com/office/powerpoint/2010/main" val="7285089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A9A9D4-721E-C143-B177-60955F5F1C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4292" y="934771"/>
            <a:ext cx="9348147" cy="5923229"/>
          </a:xfrm>
          <a:prstGeom prst="rect">
            <a:avLst/>
          </a:prstGeom>
        </p:spPr>
      </p:pic>
    </p:spTree>
    <p:extLst>
      <p:ext uri="{BB962C8B-B14F-4D97-AF65-F5344CB8AC3E}">
        <p14:creationId xmlns:p14="http://schemas.microsoft.com/office/powerpoint/2010/main" val="36530216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095C1E-F618-A14B-B77D-FC7771E4BF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49444"/>
            <a:ext cx="10896533" cy="5628240"/>
          </a:xfrm>
          <a:prstGeom prst="rect">
            <a:avLst/>
          </a:prstGeom>
        </p:spPr>
      </p:pic>
    </p:spTree>
    <p:extLst>
      <p:ext uri="{BB962C8B-B14F-4D97-AF65-F5344CB8AC3E}">
        <p14:creationId xmlns:p14="http://schemas.microsoft.com/office/powerpoint/2010/main" val="22761741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33D35D-F23D-1E4B-A38D-D7EA23A9D2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3830"/>
            <a:ext cx="10800523" cy="5659473"/>
          </a:xfrm>
          <a:prstGeom prst="rect">
            <a:avLst/>
          </a:prstGeom>
        </p:spPr>
      </p:pic>
    </p:spTree>
    <p:extLst>
      <p:ext uri="{BB962C8B-B14F-4D97-AF65-F5344CB8AC3E}">
        <p14:creationId xmlns:p14="http://schemas.microsoft.com/office/powerpoint/2010/main" val="36654264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E6FD55-9DCE-4E45-BC18-A8FAD6C7CB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95086"/>
            <a:ext cx="10704512" cy="5653420"/>
          </a:xfrm>
          <a:prstGeom prst="rect">
            <a:avLst/>
          </a:prstGeom>
        </p:spPr>
      </p:pic>
    </p:spTree>
    <p:extLst>
      <p:ext uri="{BB962C8B-B14F-4D97-AF65-F5344CB8AC3E}">
        <p14:creationId xmlns:p14="http://schemas.microsoft.com/office/powerpoint/2010/main" val="18405214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FE06D0-79F3-814B-AB94-00118C0394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35886"/>
            <a:ext cx="10800523" cy="5723629"/>
          </a:xfrm>
          <a:prstGeom prst="rect">
            <a:avLst/>
          </a:prstGeom>
        </p:spPr>
      </p:pic>
    </p:spTree>
    <p:extLst>
      <p:ext uri="{BB962C8B-B14F-4D97-AF65-F5344CB8AC3E}">
        <p14:creationId xmlns:p14="http://schemas.microsoft.com/office/powerpoint/2010/main" val="3492380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1A3A6-2D38-0045-9960-FD0F84C1BB07}"/>
              </a:ext>
            </a:extLst>
          </p:cNvPr>
          <p:cNvSpPr>
            <a:spLocks noGrp="1"/>
          </p:cNvSpPr>
          <p:nvPr>
            <p:ph type="title"/>
          </p:nvPr>
        </p:nvSpPr>
        <p:spPr/>
        <p:txBody>
          <a:bodyPr/>
          <a:lstStyle/>
          <a:p>
            <a:r>
              <a:rPr kumimoji="1" lang="en-US" altLang="zh-CN" dirty="0"/>
              <a:t>KUDU </a:t>
            </a:r>
            <a:r>
              <a:rPr kumimoji="1" lang="zh-CN" altLang="en-US" dirty="0"/>
              <a:t>架构设计</a:t>
            </a:r>
          </a:p>
        </p:txBody>
      </p:sp>
      <p:sp>
        <p:nvSpPr>
          <p:cNvPr id="3" name="内容占位符 2">
            <a:extLst>
              <a:ext uri="{FF2B5EF4-FFF2-40B4-BE49-F238E27FC236}">
                <a16:creationId xmlns:a16="http://schemas.microsoft.com/office/drawing/2014/main" id="{B8B5DCF3-E079-EA49-A52B-F34BE993CD1F}"/>
              </a:ext>
            </a:extLst>
          </p:cNvPr>
          <p:cNvSpPr>
            <a:spLocks noGrp="1"/>
          </p:cNvSpPr>
          <p:nvPr>
            <p:ph idx="1"/>
          </p:nvPr>
        </p:nvSpPr>
        <p:spPr>
          <a:xfrm>
            <a:off x="7475220" y="2194560"/>
            <a:ext cx="4030980" cy="4024125"/>
          </a:xfrm>
        </p:spPr>
        <p:txBody>
          <a:bodyPr>
            <a:normAutofit/>
          </a:bodyPr>
          <a:lstStyle/>
          <a:p>
            <a:r>
              <a:rPr kumimoji="1" lang="zh-CN" altLang="en-US" dirty="0"/>
              <a:t>基于结构：表</a:t>
            </a:r>
            <a:endParaRPr kumimoji="1" lang="en-US" altLang="zh-CN" dirty="0"/>
          </a:p>
          <a:p>
            <a:pPr lvl="1"/>
            <a:r>
              <a:rPr kumimoji="1" lang="zh-CN" altLang="en-US" dirty="0"/>
              <a:t>表拆分成分区 </a:t>
            </a:r>
            <a:r>
              <a:rPr kumimoji="1" lang="en-US" altLang="zh-CN" dirty="0"/>
              <a:t>Tablet</a:t>
            </a:r>
          </a:p>
          <a:p>
            <a:r>
              <a:rPr kumimoji="1" lang="zh-CN" altLang="en-US" dirty="0"/>
              <a:t>一致性通过 </a:t>
            </a:r>
            <a:r>
              <a:rPr kumimoji="1" lang="en-US" altLang="zh-CN" dirty="0"/>
              <a:t>Raft</a:t>
            </a:r>
            <a:r>
              <a:rPr kumimoji="1" lang="zh-CN" altLang="en-US" dirty="0"/>
              <a:t> 协议保证</a:t>
            </a:r>
            <a:endParaRPr kumimoji="1" lang="en-US" altLang="zh-CN" dirty="0"/>
          </a:p>
          <a:p>
            <a:r>
              <a:rPr kumimoji="1" lang="zh-CN" altLang="en-US" dirty="0"/>
              <a:t>支持多地域部署以及主从灾备</a:t>
            </a:r>
            <a:endParaRPr kumimoji="1" lang="en-US" altLang="zh-CN" dirty="0"/>
          </a:p>
          <a:p>
            <a:endParaRPr kumimoji="1" lang="zh-CN" altLang="en-US" dirty="0"/>
          </a:p>
        </p:txBody>
      </p:sp>
      <p:pic>
        <p:nvPicPr>
          <p:cNvPr id="4" name="Picture 2" descr="Kudu的架构- 大数据和AI躺过的坑- 博客园">
            <a:extLst>
              <a:ext uri="{FF2B5EF4-FFF2-40B4-BE49-F238E27FC236}">
                <a16:creationId xmlns:a16="http://schemas.microsoft.com/office/drawing/2014/main" id="{E7C869A1-3360-234C-B5EA-2721B418B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94560"/>
            <a:ext cx="6327458" cy="4351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999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0B3CE7-9B09-FB4E-BC92-B9CC9DAA1A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61459"/>
            <a:ext cx="11088555" cy="5924655"/>
          </a:xfrm>
          <a:prstGeom prst="rect">
            <a:avLst/>
          </a:prstGeom>
        </p:spPr>
      </p:pic>
    </p:spTree>
    <p:extLst>
      <p:ext uri="{BB962C8B-B14F-4D97-AF65-F5344CB8AC3E}">
        <p14:creationId xmlns:p14="http://schemas.microsoft.com/office/powerpoint/2010/main" val="4633393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extBox 8">
            <a:extLst>
              <a:ext uri="{FF2B5EF4-FFF2-40B4-BE49-F238E27FC236}">
                <a16:creationId xmlns:a16="http://schemas.microsoft.com/office/drawing/2014/main" id="{311AFF9B-560D-BF4D-A668-A9304534252E}"/>
              </a:ext>
            </a:extLst>
          </p:cNvPr>
          <p:cNvSpPr txBox="1">
            <a:spLocks noChangeArrowheads="1"/>
          </p:cNvSpPr>
          <p:nvPr/>
        </p:nvSpPr>
        <p:spPr bwMode="auto">
          <a:xfrm>
            <a:off x="1333501" y="1428751"/>
            <a:ext cx="10572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它允许对存储在远程</a:t>
            </a:r>
            <a:r>
              <a:rPr lang="en-US" altLang="zh-CN" sz="2400" dirty="0"/>
              <a:t>MySQL</a:t>
            </a:r>
            <a:r>
              <a:rPr lang="zh-CN" altLang="en-US" sz="2400" dirty="0"/>
              <a:t>服务器上的数据执行</a:t>
            </a:r>
            <a:r>
              <a:rPr lang="en-US" altLang="zh-CN" sz="2400" dirty="0"/>
              <a:t>SELECT</a:t>
            </a:r>
            <a:r>
              <a:rPr lang="zh-CN" altLang="en-US" sz="2400" dirty="0"/>
              <a:t>查询。</a:t>
            </a:r>
            <a:endParaRPr lang="zh-CN" altLang="en-US" sz="2400" dirty="0">
              <a:latin typeface="微软雅黑" panose="020B0503020204020204" pitchFamily="34" charset="-122"/>
              <a:ea typeface="微软雅黑" panose="020B0503020204020204" pitchFamily="34" charset="-122"/>
            </a:endParaRPr>
          </a:p>
        </p:txBody>
      </p:sp>
      <p:sp>
        <p:nvSpPr>
          <p:cNvPr id="11270" name="TextBox 9">
            <a:extLst>
              <a:ext uri="{FF2B5EF4-FFF2-40B4-BE49-F238E27FC236}">
                <a16:creationId xmlns:a16="http://schemas.microsoft.com/office/drawing/2014/main" id="{2E309BA8-B088-D24B-80E6-568B1D50D02A}"/>
              </a:ext>
            </a:extLst>
          </p:cNvPr>
          <p:cNvSpPr txBox="1">
            <a:spLocks noChangeArrowheads="1"/>
          </p:cNvSpPr>
          <p:nvPr/>
        </p:nvSpPr>
        <p:spPr bwMode="auto">
          <a:xfrm>
            <a:off x="390344" y="731124"/>
            <a:ext cx="2850460"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dirty="0">
                <a:latin typeface="微软雅黑" panose="020B0503020204020204" pitchFamily="34" charset="-122"/>
                <a:ea typeface="微软雅黑" panose="020B0503020204020204" pitchFamily="34" charset="-122"/>
              </a:rPr>
              <a:t>MySQL</a:t>
            </a:r>
            <a:r>
              <a:rPr lang="zh-CN" altLang="en-US" sz="3733" b="1" dirty="0">
                <a:latin typeface="微软雅黑" panose="020B0503020204020204" pitchFamily="34" charset="-122"/>
                <a:ea typeface="微软雅黑" panose="020B0503020204020204" pitchFamily="34" charset="-122"/>
              </a:rPr>
              <a:t>引擎</a:t>
            </a:r>
          </a:p>
        </p:txBody>
      </p:sp>
      <p:sp>
        <p:nvSpPr>
          <p:cNvPr id="11271" name="TextBox 10">
            <a:extLst>
              <a:ext uri="{FF2B5EF4-FFF2-40B4-BE49-F238E27FC236}">
                <a16:creationId xmlns:a16="http://schemas.microsoft.com/office/drawing/2014/main" id="{F5C07320-1074-6249-8020-6D8024B75917}"/>
              </a:ext>
            </a:extLst>
          </p:cNvPr>
          <p:cNvSpPr txBox="1">
            <a:spLocks noChangeArrowheads="1"/>
          </p:cNvSpPr>
          <p:nvPr/>
        </p:nvSpPr>
        <p:spPr bwMode="auto">
          <a:xfrm>
            <a:off x="1333500" y="2190751"/>
            <a:ext cx="103678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常见的使用场景</a:t>
            </a:r>
            <a:r>
              <a:rPr lang="en-US" altLang="zh-CN" sz="2400" dirty="0">
                <a:latin typeface="微软雅黑" panose="020B0503020204020204" pitchFamily="34" charset="-122"/>
                <a:ea typeface="微软雅黑" panose="020B0503020204020204" pitchFamily="34" charset="-122"/>
              </a:rPr>
              <a:t>: </a:t>
            </a:r>
          </a:p>
          <a:p>
            <a:pPr eaLnBrk="1" hangingPunct="1"/>
            <a:r>
              <a:rPr lang="zh-CN" altLang="en-US" sz="2400" dirty="0">
                <a:latin typeface="微软雅黑" panose="020B0503020204020204" pitchFamily="34" charset="-122"/>
                <a:ea typeface="微软雅黑" panose="020B0503020204020204" pitchFamily="34" charset="-122"/>
              </a:rPr>
              <a:t>通过查询</a:t>
            </a:r>
            <a:r>
              <a:rPr lang="en-US" altLang="zh-CN" sz="2400" dirty="0" err="1">
                <a:latin typeface="微软雅黑" panose="020B0503020204020204" pitchFamily="34" charset="-122"/>
                <a:ea typeface="微软雅黑" panose="020B0503020204020204" pitchFamily="34" charset="-122"/>
              </a:rPr>
              <a:t>Clickhouse</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MySQL</a:t>
            </a:r>
            <a:r>
              <a:rPr lang="zh-CN" altLang="en-US" sz="2400" dirty="0">
                <a:latin typeface="微软雅黑" panose="020B0503020204020204" pitchFamily="34" charset="-122"/>
                <a:ea typeface="微软雅黑" panose="020B0503020204020204" pitchFamily="34" charset="-122"/>
              </a:rPr>
              <a:t>引擎表的全量或增量数据</a:t>
            </a:r>
            <a:r>
              <a:rPr lang="en-US" altLang="zh-CN" sz="2400" dirty="0">
                <a:latin typeface="微软雅黑" panose="020B0503020204020204" pitchFamily="34" charset="-122"/>
                <a:ea typeface="微软雅黑" panose="020B0503020204020204" pitchFamily="34" charset="-122"/>
              </a:rPr>
              <a:t>,</a:t>
            </a:r>
          </a:p>
          <a:p>
            <a:pPr eaLnBrk="1" hangingPunct="1"/>
            <a:r>
              <a:rPr lang="en-US" altLang="zh-CN" sz="2400" dirty="0">
                <a:latin typeface="微软雅黑" panose="020B0503020204020204" pitchFamily="34" charset="-122"/>
                <a:ea typeface="微软雅黑" panose="020B0503020204020204" pitchFamily="34" charset="-122"/>
              </a:rPr>
              <a:t>insert</a:t>
            </a:r>
            <a:r>
              <a:rPr lang="zh-CN" altLang="en-US" sz="2400" dirty="0">
                <a:latin typeface="微软雅黑" panose="020B0503020204020204" pitchFamily="34" charset="-122"/>
                <a:ea typeface="微软雅黑" panose="020B0503020204020204" pitchFamily="34" charset="-122"/>
              </a:rPr>
              <a:t>到</a:t>
            </a:r>
            <a:r>
              <a:rPr lang="en-US" altLang="zh-CN" sz="2400" dirty="0" err="1">
                <a:latin typeface="微软雅黑" panose="020B0503020204020204" pitchFamily="34" charset="-122"/>
                <a:ea typeface="微软雅黑" panose="020B0503020204020204" pitchFamily="34" charset="-122"/>
              </a:rPr>
              <a:t>Clickhouse</a:t>
            </a:r>
            <a:r>
              <a:rPr lang="zh-CN" altLang="en-US" sz="2400" dirty="0">
                <a:latin typeface="微软雅黑" panose="020B0503020204020204" pitchFamily="34" charset="-122"/>
                <a:ea typeface="微软雅黑" panose="020B0503020204020204" pitchFamily="34" charset="-122"/>
              </a:rPr>
              <a:t>的其他引擎表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MergeTree</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然后对该表进行查询分析</a:t>
            </a:r>
          </a:p>
        </p:txBody>
      </p:sp>
      <p:sp>
        <p:nvSpPr>
          <p:cNvPr id="11272" name="TextBox 7">
            <a:extLst>
              <a:ext uri="{FF2B5EF4-FFF2-40B4-BE49-F238E27FC236}">
                <a16:creationId xmlns:a16="http://schemas.microsoft.com/office/drawing/2014/main" id="{46C42C76-5F81-6840-A31C-02A825BCADAE}"/>
              </a:ext>
            </a:extLst>
          </p:cNvPr>
          <p:cNvSpPr txBox="1">
            <a:spLocks noChangeArrowheads="1"/>
          </p:cNvSpPr>
          <p:nvPr/>
        </p:nvSpPr>
        <p:spPr bwMode="auto">
          <a:xfrm>
            <a:off x="1333501" y="3602567"/>
            <a:ext cx="1078897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注意事项</a:t>
            </a:r>
            <a:r>
              <a:rPr lang="en-US" altLang="zh-CN" sz="2400">
                <a:latin typeface="微软雅黑" panose="020B0503020204020204" pitchFamily="34" charset="-122"/>
                <a:ea typeface="微软雅黑" panose="020B0503020204020204" pitchFamily="34" charset="-122"/>
              </a:rPr>
              <a:t>: 1. where </a:t>
            </a:r>
            <a:r>
              <a:rPr lang="zh-CN" altLang="en-US" sz="2400">
                <a:latin typeface="微软雅黑" panose="020B0503020204020204" pitchFamily="34" charset="-122"/>
                <a:ea typeface="微软雅黑" panose="020B0503020204020204" pitchFamily="34" charset="-122"/>
              </a:rPr>
              <a:t>语句中的</a:t>
            </a:r>
            <a:r>
              <a:rPr lang="en-US" altLang="zh-CN" sz="2400"/>
              <a:t>=, !=, &gt;, &gt;=, &lt;, &lt;=</a:t>
            </a:r>
            <a:r>
              <a:rPr lang="zh-CN" altLang="en-US" sz="2400"/>
              <a:t> 条件是直接通过</a:t>
            </a:r>
            <a:r>
              <a:rPr lang="en-US" altLang="zh-CN" sz="2400"/>
              <a:t>MySQL</a:t>
            </a:r>
            <a:r>
              <a:rPr lang="zh-CN" altLang="en-US" sz="2400"/>
              <a:t>来查询</a:t>
            </a:r>
            <a:r>
              <a:rPr lang="en-US" altLang="zh-CN" sz="2400"/>
              <a:t>,</a:t>
            </a:r>
            <a:endParaRPr lang="en-US" altLang="zh-CN" sz="2400">
              <a:latin typeface="微软雅黑" panose="020B0503020204020204" pitchFamily="34" charset="-122"/>
              <a:ea typeface="微软雅黑" panose="020B0503020204020204" pitchFamily="34" charset="-122"/>
            </a:endParaRPr>
          </a:p>
          <a:p>
            <a:pPr eaLnBrk="1" hangingPunct="1"/>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其他条件</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如</a:t>
            </a:r>
            <a:r>
              <a:rPr lang="en-US" altLang="zh-CN" sz="2400">
                <a:latin typeface="微软雅黑" panose="020B0503020204020204" pitchFamily="34" charset="-122"/>
                <a:ea typeface="微软雅黑" panose="020B0503020204020204" pitchFamily="34" charset="-122"/>
              </a:rPr>
              <a:t>:like, in </a:t>
            </a:r>
            <a:r>
              <a:rPr lang="zh-CN" altLang="en-US" sz="2400">
                <a:latin typeface="微软雅黑" panose="020B0503020204020204" pitchFamily="34" charset="-122"/>
                <a:ea typeface="微软雅黑" panose="020B0503020204020204" pitchFamily="34" charset="-122"/>
              </a:rPr>
              <a:t>条件和</a:t>
            </a:r>
            <a:r>
              <a:rPr lang="en-US" altLang="zh-CN" sz="2400">
                <a:latin typeface="微软雅黑" panose="020B0503020204020204" pitchFamily="34" charset="-122"/>
                <a:ea typeface="微软雅黑" panose="020B0503020204020204" pitchFamily="34" charset="-122"/>
              </a:rPr>
              <a:t>limit</a:t>
            </a:r>
            <a:r>
              <a:rPr lang="zh-CN" altLang="en-US" sz="2400">
                <a:latin typeface="微软雅黑" panose="020B0503020204020204" pitchFamily="34" charset="-122"/>
                <a:ea typeface="微软雅黑" panose="020B0503020204020204" pitchFamily="34" charset="-122"/>
              </a:rPr>
              <a:t>是在</a:t>
            </a:r>
            <a:r>
              <a:rPr lang="en-US" altLang="zh-CN" sz="2400">
                <a:latin typeface="微软雅黑" panose="020B0503020204020204" pitchFamily="34" charset="-122"/>
                <a:ea typeface="微软雅黑" panose="020B0503020204020204" pitchFamily="34" charset="-122"/>
              </a:rPr>
              <a:t>clickhouse</a:t>
            </a:r>
            <a:r>
              <a:rPr lang="zh-CN" altLang="en-US" sz="2400">
                <a:latin typeface="微软雅黑" panose="020B0503020204020204" pitchFamily="34" charset="-122"/>
                <a:ea typeface="微软雅黑" panose="020B0503020204020204" pitchFamily="34" charset="-122"/>
              </a:rPr>
              <a:t>里执行的</a:t>
            </a:r>
            <a:endParaRPr lang="en-US" altLang="zh-CN" sz="2400">
              <a:latin typeface="微软雅黑" panose="020B0503020204020204" pitchFamily="34" charset="-122"/>
              <a:ea typeface="微软雅黑" panose="020B0503020204020204" pitchFamily="34" charset="-122"/>
            </a:endParaRPr>
          </a:p>
          <a:p>
            <a:pPr eaLnBrk="1" hangingPunct="1"/>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2. </a:t>
            </a:r>
            <a:r>
              <a:rPr lang="zh-CN" altLang="en-US" sz="2400">
                <a:latin typeface="微软雅黑" panose="020B0503020204020204" pitchFamily="34" charset="-122"/>
                <a:ea typeface="微软雅黑" panose="020B0503020204020204" pitchFamily="34" charset="-122"/>
              </a:rPr>
              <a:t>如果是增量数据请注意</a:t>
            </a:r>
            <a:r>
              <a:rPr lang="en-US" altLang="zh-CN" sz="2400">
                <a:latin typeface="微软雅黑" panose="020B0503020204020204" pitchFamily="34" charset="-122"/>
                <a:ea typeface="微软雅黑" panose="020B0503020204020204" pitchFamily="34" charset="-122"/>
              </a:rPr>
              <a:t>MySQL</a:t>
            </a:r>
            <a:r>
              <a:rPr lang="zh-CN" altLang="en-US" sz="2400">
                <a:latin typeface="微软雅黑" panose="020B0503020204020204" pitchFamily="34" charset="-122"/>
                <a:ea typeface="微软雅黑" panose="020B0503020204020204" pitchFamily="34" charset="-122"/>
              </a:rPr>
              <a:t>的索引是否起作用</a:t>
            </a:r>
            <a:endParaRPr lang="en-US" altLang="zh-CN" sz="2400">
              <a:latin typeface="微软雅黑" panose="020B0503020204020204" pitchFamily="34" charset="-122"/>
              <a:ea typeface="微软雅黑" panose="020B0503020204020204" pitchFamily="34" charset="-122"/>
            </a:endParaRPr>
          </a:p>
          <a:p>
            <a:pPr eaLnBrk="1" hangingPunct="1"/>
            <a:r>
              <a:rPr lang="en-US" altLang="zh-CN" sz="2400">
                <a:latin typeface="微软雅黑" panose="020B0503020204020204" pitchFamily="34" charset="-122"/>
                <a:ea typeface="微软雅黑" panose="020B0503020204020204" pitchFamily="34" charset="-122"/>
              </a:rPr>
              <a:t>               3. </a:t>
            </a:r>
            <a:r>
              <a:rPr lang="zh-CN" altLang="en-US" sz="2400">
                <a:latin typeface="微软雅黑" panose="020B0503020204020204" pitchFamily="34" charset="-122"/>
                <a:ea typeface="微软雅黑" panose="020B0503020204020204" pitchFamily="34" charset="-122"/>
              </a:rPr>
              <a:t>最新版本可以往</a:t>
            </a:r>
            <a:r>
              <a:rPr lang="en-US" altLang="zh-CN" sz="2400">
                <a:latin typeface="微软雅黑" panose="020B0503020204020204" pitchFamily="34" charset="-122"/>
                <a:ea typeface="微软雅黑" panose="020B0503020204020204" pitchFamily="34" charset="-122"/>
              </a:rPr>
              <a:t>MySQL</a:t>
            </a:r>
            <a:r>
              <a:rPr lang="zh-CN" altLang="en-US" sz="2400">
                <a:latin typeface="微软雅黑" panose="020B0503020204020204" pitchFamily="34" charset="-122"/>
                <a:ea typeface="微软雅黑" panose="020B0503020204020204" pitchFamily="34" charset="-122"/>
              </a:rPr>
              <a:t>写入</a:t>
            </a:r>
            <a:r>
              <a:rPr lang="en-US" altLang="zh-CN" sz="2400">
                <a:latin typeface="微软雅黑" panose="020B0503020204020204" pitchFamily="34" charset="-122"/>
                <a:ea typeface="微软雅黑" panose="020B0503020204020204" pitchFamily="34" charset="-122"/>
              </a:rPr>
              <a:t>clickhouse</a:t>
            </a:r>
            <a:r>
              <a:rPr lang="zh-CN" altLang="en-US" sz="2400">
                <a:latin typeface="微软雅黑" panose="020B0503020204020204" pitchFamily="34" charset="-122"/>
                <a:ea typeface="微软雅黑" panose="020B0503020204020204" pitchFamily="34" charset="-122"/>
              </a:rPr>
              <a:t>的统计数据</a:t>
            </a:r>
          </a:p>
        </p:txBody>
      </p:sp>
      <p:sp>
        <p:nvSpPr>
          <p:cNvPr id="11273" name="TextBox 8">
            <a:extLst>
              <a:ext uri="{FF2B5EF4-FFF2-40B4-BE49-F238E27FC236}">
                <a16:creationId xmlns:a16="http://schemas.microsoft.com/office/drawing/2014/main" id="{2AA97D1B-D9FF-C545-9AF1-D235CC037720}"/>
              </a:ext>
            </a:extLst>
          </p:cNvPr>
          <p:cNvSpPr txBox="1">
            <a:spLocks noChangeArrowheads="1"/>
          </p:cNvSpPr>
          <p:nvPr/>
        </p:nvSpPr>
        <p:spPr bwMode="auto">
          <a:xfrm>
            <a:off x="857251" y="5334001"/>
            <a:ext cx="1056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语法</a:t>
            </a:r>
            <a:r>
              <a:rPr lang="en-US" altLang="zh-CN" sz="2400">
                <a:latin typeface="微软雅黑" panose="020B0503020204020204" pitchFamily="34" charset="-122"/>
                <a:ea typeface="微软雅黑" panose="020B0503020204020204" pitchFamily="34" charset="-122"/>
              </a:rPr>
              <a:t>:  </a:t>
            </a:r>
            <a:endParaRPr lang="zh-CN" altLang="en-US" sz="2400">
              <a:latin typeface="微软雅黑" panose="020B0503020204020204" pitchFamily="34" charset="-122"/>
              <a:ea typeface="微软雅黑" panose="020B0503020204020204" pitchFamily="34" charset="-122"/>
            </a:endParaRPr>
          </a:p>
        </p:txBody>
      </p:sp>
      <p:sp>
        <p:nvSpPr>
          <p:cNvPr id="11274" name="TextBox 9">
            <a:extLst>
              <a:ext uri="{FF2B5EF4-FFF2-40B4-BE49-F238E27FC236}">
                <a16:creationId xmlns:a16="http://schemas.microsoft.com/office/drawing/2014/main" id="{0397E732-CFFF-B346-95EB-FA196DE66722}"/>
              </a:ext>
            </a:extLst>
          </p:cNvPr>
          <p:cNvSpPr txBox="1">
            <a:spLocks noChangeArrowheads="1"/>
          </p:cNvSpPr>
          <p:nvPr/>
        </p:nvSpPr>
        <p:spPr bwMode="auto">
          <a:xfrm>
            <a:off x="1809751" y="5429251"/>
            <a:ext cx="1181100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67"/>
              <a:t>MySQL('host:port', 'database', 'table', 'user', 'password'[, replace_query, 'on_duplicate_clause']);</a:t>
            </a:r>
            <a:endParaRPr lang="zh-CN" altLang="en-US" sz="1867">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91206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Box 8">
            <a:extLst>
              <a:ext uri="{FF2B5EF4-FFF2-40B4-BE49-F238E27FC236}">
                <a16:creationId xmlns:a16="http://schemas.microsoft.com/office/drawing/2014/main" id="{48E341DA-D7F6-4840-8CBB-0D8FAB53FD7A}"/>
              </a:ext>
            </a:extLst>
          </p:cNvPr>
          <p:cNvSpPr txBox="1">
            <a:spLocks noChangeArrowheads="1"/>
          </p:cNvSpPr>
          <p:nvPr/>
        </p:nvSpPr>
        <p:spPr bwMode="auto">
          <a:xfrm>
            <a:off x="1333501" y="1428751"/>
            <a:ext cx="105727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基于</a:t>
            </a:r>
            <a:r>
              <a:rPr lang="en-US" altLang="zh-CN" sz="2400" dirty="0" err="1">
                <a:latin typeface="微软雅黑" panose="020B0503020204020204" pitchFamily="34" charset="-122"/>
                <a:ea typeface="微软雅黑" panose="020B0503020204020204" pitchFamily="34" charset="-122"/>
              </a:rPr>
              <a:t>MergeTree</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能处理重复数据的功能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此引擎表与</a:t>
            </a:r>
            <a:r>
              <a:rPr lang="en-US" altLang="zh-CN" sz="2400" dirty="0" err="1">
                <a:latin typeface="微软雅黑" panose="020B0503020204020204" pitchFamily="34" charset="-122"/>
                <a:ea typeface="微软雅黑" panose="020B0503020204020204" pitchFamily="34" charset="-122"/>
              </a:rPr>
              <a:t>MergeTree</a:t>
            </a:r>
            <a:r>
              <a:rPr lang="zh-CN" altLang="en-US" sz="2400" dirty="0">
                <a:latin typeface="微软雅黑" panose="020B0503020204020204" pitchFamily="34" charset="-122"/>
                <a:ea typeface="微软雅黑" panose="020B0503020204020204" pitchFamily="34" charset="-122"/>
              </a:rPr>
              <a:t>的不同之处在于它删除具有相同主键值的重复条目。</a:t>
            </a:r>
          </a:p>
        </p:txBody>
      </p:sp>
      <p:sp>
        <p:nvSpPr>
          <p:cNvPr id="13318" name="TextBox 9">
            <a:extLst>
              <a:ext uri="{FF2B5EF4-FFF2-40B4-BE49-F238E27FC236}">
                <a16:creationId xmlns:a16="http://schemas.microsoft.com/office/drawing/2014/main" id="{54720078-E944-724B-93E0-8D4F17A0D3D4}"/>
              </a:ext>
            </a:extLst>
          </p:cNvPr>
          <p:cNvSpPr txBox="1">
            <a:spLocks noChangeArrowheads="1"/>
          </p:cNvSpPr>
          <p:nvPr/>
        </p:nvSpPr>
        <p:spPr bwMode="auto">
          <a:xfrm>
            <a:off x="1127375" y="753535"/>
            <a:ext cx="6085833"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dirty="0" err="1">
                <a:latin typeface="微软雅黑" panose="020B0503020204020204" pitchFamily="34" charset="-122"/>
                <a:ea typeface="微软雅黑" panose="020B0503020204020204" pitchFamily="34" charset="-122"/>
              </a:rPr>
              <a:t>ReplacingMergeTree</a:t>
            </a:r>
            <a:r>
              <a:rPr lang="zh-CN" altLang="en-US" sz="3733" dirty="0">
                <a:latin typeface="微软雅黑" panose="020B0503020204020204" pitchFamily="34" charset="-122"/>
                <a:ea typeface="微软雅黑" panose="020B0503020204020204" pitchFamily="34" charset="-122"/>
              </a:rPr>
              <a:t>引擎</a:t>
            </a:r>
          </a:p>
        </p:txBody>
      </p:sp>
      <p:sp>
        <p:nvSpPr>
          <p:cNvPr id="13319" name="TextBox 10">
            <a:extLst>
              <a:ext uri="{FF2B5EF4-FFF2-40B4-BE49-F238E27FC236}">
                <a16:creationId xmlns:a16="http://schemas.microsoft.com/office/drawing/2014/main" id="{3B2D85C4-4079-5442-8545-DE40D811B64D}"/>
              </a:ext>
            </a:extLst>
          </p:cNvPr>
          <p:cNvSpPr txBox="1">
            <a:spLocks noChangeArrowheads="1"/>
          </p:cNvSpPr>
          <p:nvPr/>
        </p:nvSpPr>
        <p:spPr bwMode="auto">
          <a:xfrm>
            <a:off x="1333501" y="2377018"/>
            <a:ext cx="94179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常见的使用场景</a:t>
            </a:r>
            <a:r>
              <a:rPr lang="en-US" altLang="zh-CN" sz="2400">
                <a:latin typeface="微软雅黑" panose="020B0503020204020204" pitchFamily="34" charset="-122"/>
                <a:ea typeface="微软雅黑" panose="020B0503020204020204" pitchFamily="34" charset="-122"/>
              </a:rPr>
              <a:t>: </a:t>
            </a:r>
          </a:p>
          <a:p>
            <a:pPr eaLnBrk="1" hangingPunct="1"/>
            <a:r>
              <a:rPr lang="zh-CN" altLang="en-US" sz="2400">
                <a:latin typeface="微软雅黑" panose="020B0503020204020204" pitchFamily="34" charset="-122"/>
                <a:ea typeface="微软雅黑" panose="020B0503020204020204" pitchFamily="34" charset="-122"/>
              </a:rPr>
              <a:t>在多维数据加工流程中，为“最新值”，“实时数据”场景量身打造</a:t>
            </a:r>
            <a:endParaRPr lang="en-US" altLang="zh-CN" sz="2400">
              <a:latin typeface="微软雅黑" panose="020B0503020204020204" pitchFamily="34" charset="-122"/>
              <a:ea typeface="微软雅黑" panose="020B0503020204020204" pitchFamily="34" charset="-122"/>
            </a:endParaRPr>
          </a:p>
        </p:txBody>
      </p:sp>
      <p:sp>
        <p:nvSpPr>
          <p:cNvPr id="12296" name="TextBox 7">
            <a:extLst>
              <a:ext uri="{FF2B5EF4-FFF2-40B4-BE49-F238E27FC236}">
                <a16:creationId xmlns:a16="http://schemas.microsoft.com/office/drawing/2014/main" id="{7C4EBDB9-7CC2-5041-8F4E-C0E3D4DA85FC}"/>
              </a:ext>
            </a:extLst>
          </p:cNvPr>
          <p:cNvSpPr txBox="1">
            <a:spLocks noChangeArrowheads="1"/>
          </p:cNvSpPr>
          <p:nvPr/>
        </p:nvSpPr>
        <p:spPr bwMode="auto">
          <a:xfrm>
            <a:off x="1333501" y="3602567"/>
            <a:ext cx="7278403" cy="1200329"/>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注意事项</a:t>
            </a:r>
            <a:r>
              <a:rPr lang="en-US" altLang="zh-CN" sz="2400">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AutoNum type="arabicPeriod"/>
            </a:pPr>
            <a:r>
              <a:rPr lang="zh-CN" altLang="en-US" sz="2400">
                <a:latin typeface="微软雅黑" panose="020B0503020204020204" pitchFamily="34" charset="-122"/>
                <a:ea typeface="微软雅黑" panose="020B0503020204020204" pitchFamily="34" charset="-122"/>
              </a:rPr>
              <a:t>可以手动指定版本列</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或不指定</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按插入时间</a:t>
            </a:r>
            <a:r>
              <a:rPr lang="en-US" altLang="zh-CN" sz="2400">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AutoNum type="arabicPeriod"/>
            </a:pPr>
            <a:r>
              <a:rPr lang="zh-CN" altLang="en-US" sz="2400">
                <a:latin typeface="微软雅黑" panose="020B0503020204020204" pitchFamily="34" charset="-122"/>
                <a:ea typeface="微软雅黑" panose="020B0503020204020204" pitchFamily="34" charset="-122"/>
              </a:rPr>
              <a:t>手动执行</a:t>
            </a:r>
            <a:r>
              <a:rPr lang="en-US" altLang="zh-CN" sz="2400">
                <a:latin typeface="微软雅黑" panose="020B0503020204020204" pitchFamily="34" charset="-122"/>
                <a:ea typeface="微软雅黑" panose="020B0503020204020204" pitchFamily="34" charset="-122"/>
              </a:rPr>
              <a:t>optimize table t </a:t>
            </a:r>
            <a:r>
              <a:rPr lang="zh-CN" altLang="en-US" sz="2400">
                <a:latin typeface="微软雅黑" panose="020B0503020204020204" pitchFamily="34" charset="-122"/>
                <a:ea typeface="微软雅黑" panose="020B0503020204020204" pitchFamily="34" charset="-122"/>
              </a:rPr>
              <a:t>后才会触发</a:t>
            </a:r>
            <a:r>
              <a:rPr lang="en-US" altLang="zh-CN" sz="2400">
                <a:latin typeface="微软雅黑" panose="020B0503020204020204" pitchFamily="34" charset="-122"/>
                <a:ea typeface="微软雅黑" panose="020B0503020204020204" pitchFamily="34" charset="-122"/>
              </a:rPr>
              <a:t>merge</a:t>
            </a:r>
            <a:r>
              <a:rPr lang="zh-CN" altLang="en-US" sz="2400">
                <a:latin typeface="微软雅黑" panose="020B0503020204020204" pitchFamily="34" charset="-122"/>
                <a:ea typeface="微软雅黑" panose="020B0503020204020204" pitchFamily="34" charset="-122"/>
              </a:rPr>
              <a:t>行为</a:t>
            </a:r>
            <a:r>
              <a:rPr lang="en-US" altLang="zh-CN" sz="2400">
                <a:latin typeface="微软雅黑" panose="020B0503020204020204" pitchFamily="34" charset="-122"/>
                <a:ea typeface="微软雅黑" panose="020B0503020204020204" pitchFamily="34" charset="-122"/>
              </a:rPr>
              <a:t> </a:t>
            </a:r>
            <a:endParaRPr lang="zh-CN" altLang="en-US" sz="2400">
              <a:latin typeface="微软雅黑" panose="020B0503020204020204" pitchFamily="34" charset="-122"/>
              <a:ea typeface="微软雅黑" panose="020B0503020204020204" pitchFamily="34" charset="-122"/>
            </a:endParaRPr>
          </a:p>
        </p:txBody>
      </p:sp>
      <p:sp>
        <p:nvSpPr>
          <p:cNvPr id="13321" name="TextBox 8">
            <a:extLst>
              <a:ext uri="{FF2B5EF4-FFF2-40B4-BE49-F238E27FC236}">
                <a16:creationId xmlns:a16="http://schemas.microsoft.com/office/drawing/2014/main" id="{7B5A45E6-DE5F-0B45-A735-E8BDD8A2DC82}"/>
              </a:ext>
            </a:extLst>
          </p:cNvPr>
          <p:cNvSpPr txBox="1">
            <a:spLocks noChangeArrowheads="1"/>
          </p:cNvSpPr>
          <p:nvPr/>
        </p:nvSpPr>
        <p:spPr bwMode="auto">
          <a:xfrm>
            <a:off x="857251" y="5143500"/>
            <a:ext cx="101323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33">
                <a:latin typeface="微软雅黑" panose="020B0503020204020204" pitchFamily="34" charset="-122"/>
                <a:ea typeface="微软雅黑" panose="020B0503020204020204" pitchFamily="34" charset="-122"/>
              </a:rPr>
              <a:t>语法</a:t>
            </a:r>
            <a:r>
              <a:rPr lang="en-US" altLang="zh-CN" sz="2133">
                <a:latin typeface="微软雅黑" panose="020B0503020204020204" pitchFamily="34" charset="-122"/>
                <a:ea typeface="微软雅黑" panose="020B0503020204020204" pitchFamily="34" charset="-122"/>
              </a:rPr>
              <a:t>:</a:t>
            </a:r>
            <a:r>
              <a:rPr lang="en-US" altLang="zh-CN" sz="2133"/>
              <a:t>ReplacingMergeTree(EventDate, (OrderID, EventDate, BannerID), 8192, ver)</a:t>
            </a:r>
            <a:endParaRPr lang="zh-CN" altLang="en-US" sz="2133">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53998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extBox 8">
            <a:extLst>
              <a:ext uri="{FF2B5EF4-FFF2-40B4-BE49-F238E27FC236}">
                <a16:creationId xmlns:a16="http://schemas.microsoft.com/office/drawing/2014/main" id="{60DCCB08-6352-2540-94B4-DBB7611EA225}"/>
              </a:ext>
            </a:extLst>
          </p:cNvPr>
          <p:cNvSpPr txBox="1">
            <a:spLocks noChangeArrowheads="1"/>
          </p:cNvSpPr>
          <p:nvPr/>
        </p:nvSpPr>
        <p:spPr bwMode="auto">
          <a:xfrm>
            <a:off x="1333501" y="1428751"/>
            <a:ext cx="10572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基于</a:t>
            </a:r>
            <a:r>
              <a:rPr lang="en-US" altLang="zh-CN" sz="2400">
                <a:latin typeface="微软雅黑" panose="020B0503020204020204" pitchFamily="34" charset="-122"/>
                <a:ea typeface="微软雅黑" panose="020B0503020204020204" pitchFamily="34" charset="-122"/>
              </a:rPr>
              <a:t>MergeTree,</a:t>
            </a:r>
            <a:r>
              <a:rPr lang="zh-CN" altLang="en-US" sz="2400">
                <a:latin typeface="微软雅黑" panose="020B0503020204020204" pitchFamily="34" charset="-122"/>
                <a:ea typeface="微软雅黑" panose="020B0503020204020204" pitchFamily="34" charset="-122"/>
              </a:rPr>
              <a:t>能将具备可加性的指标进行相加</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从而减少表的数据量。</a:t>
            </a:r>
          </a:p>
        </p:txBody>
      </p:sp>
      <p:sp>
        <p:nvSpPr>
          <p:cNvPr id="14342" name="TextBox 9">
            <a:extLst>
              <a:ext uri="{FF2B5EF4-FFF2-40B4-BE49-F238E27FC236}">
                <a16:creationId xmlns:a16="http://schemas.microsoft.com/office/drawing/2014/main" id="{6C6379BA-5901-714C-B957-A69B9BAACE2A}"/>
              </a:ext>
            </a:extLst>
          </p:cNvPr>
          <p:cNvSpPr txBox="1">
            <a:spLocks noChangeArrowheads="1"/>
          </p:cNvSpPr>
          <p:nvPr/>
        </p:nvSpPr>
        <p:spPr bwMode="auto">
          <a:xfrm>
            <a:off x="1296340" y="818092"/>
            <a:ext cx="6039602"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dirty="0" err="1">
                <a:latin typeface="微软雅黑" panose="020B0503020204020204" pitchFamily="34" charset="-122"/>
                <a:ea typeface="微软雅黑" panose="020B0503020204020204" pitchFamily="34" charset="-122"/>
              </a:rPr>
              <a:t>SummingMergeTree</a:t>
            </a:r>
            <a:r>
              <a:rPr lang="zh-CN" altLang="en-US" sz="3733" b="1" dirty="0">
                <a:latin typeface="微软雅黑" panose="020B0503020204020204" pitchFamily="34" charset="-122"/>
                <a:ea typeface="微软雅黑" panose="020B0503020204020204" pitchFamily="34" charset="-122"/>
              </a:rPr>
              <a:t>引擎</a:t>
            </a:r>
          </a:p>
        </p:txBody>
      </p:sp>
      <p:sp>
        <p:nvSpPr>
          <p:cNvPr id="14343" name="TextBox 10">
            <a:extLst>
              <a:ext uri="{FF2B5EF4-FFF2-40B4-BE49-F238E27FC236}">
                <a16:creationId xmlns:a16="http://schemas.microsoft.com/office/drawing/2014/main" id="{C9D87126-9A8C-B24E-BBE5-CEE83336DEB9}"/>
              </a:ext>
            </a:extLst>
          </p:cNvPr>
          <p:cNvSpPr txBox="1">
            <a:spLocks noChangeArrowheads="1"/>
          </p:cNvSpPr>
          <p:nvPr/>
        </p:nvSpPr>
        <p:spPr bwMode="auto">
          <a:xfrm>
            <a:off x="1333500" y="2377018"/>
            <a:ext cx="54906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常见的使用场景</a:t>
            </a:r>
            <a:r>
              <a:rPr lang="en-US" altLang="zh-CN" sz="2400">
                <a:latin typeface="微软雅黑" panose="020B0503020204020204" pitchFamily="34" charset="-122"/>
                <a:ea typeface="微软雅黑" panose="020B0503020204020204" pitchFamily="34" charset="-122"/>
              </a:rPr>
              <a:t>: </a:t>
            </a:r>
          </a:p>
          <a:p>
            <a:pPr eaLnBrk="1" hangingPunct="1"/>
            <a:r>
              <a:rPr lang="zh-CN" altLang="en-US" sz="2400">
                <a:latin typeface="微软雅黑" panose="020B0503020204020204" pitchFamily="34" charset="-122"/>
                <a:ea typeface="微软雅黑" panose="020B0503020204020204" pitchFamily="34" charset="-122"/>
              </a:rPr>
              <a:t>不需要存储明细数据</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可以进行预计算的</a:t>
            </a:r>
            <a:endParaRPr lang="en-US" altLang="zh-CN" sz="2400">
              <a:latin typeface="微软雅黑" panose="020B0503020204020204" pitchFamily="34" charset="-122"/>
              <a:ea typeface="微软雅黑" panose="020B0503020204020204" pitchFamily="34" charset="-122"/>
            </a:endParaRPr>
          </a:p>
        </p:txBody>
      </p:sp>
      <p:sp>
        <p:nvSpPr>
          <p:cNvPr id="12296" name="TextBox 7">
            <a:extLst>
              <a:ext uri="{FF2B5EF4-FFF2-40B4-BE49-F238E27FC236}">
                <a16:creationId xmlns:a16="http://schemas.microsoft.com/office/drawing/2014/main" id="{050172D6-4F26-FE48-B398-5565CBF4DD27}"/>
              </a:ext>
            </a:extLst>
          </p:cNvPr>
          <p:cNvSpPr txBox="1">
            <a:spLocks noChangeArrowheads="1"/>
          </p:cNvSpPr>
          <p:nvPr/>
        </p:nvSpPr>
        <p:spPr bwMode="auto">
          <a:xfrm>
            <a:off x="1333501" y="3602567"/>
            <a:ext cx="7278403" cy="1200329"/>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注意事项</a:t>
            </a:r>
            <a:r>
              <a:rPr lang="en-US" altLang="zh-CN" sz="2400">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AutoNum type="arabicPeriod"/>
            </a:pPr>
            <a:r>
              <a:rPr lang="zh-CN" altLang="en-US" sz="2400">
                <a:latin typeface="微软雅黑" panose="020B0503020204020204" pitchFamily="34" charset="-122"/>
                <a:ea typeface="微软雅黑" panose="020B0503020204020204" pitchFamily="34" charset="-122"/>
              </a:rPr>
              <a:t>可加列不能是主键中的列</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可加列都为</a:t>
            </a:r>
            <a:r>
              <a:rPr lang="en-US" altLang="zh-CN" sz="2400">
                <a:latin typeface="微软雅黑" panose="020B0503020204020204" pitchFamily="34" charset="-122"/>
                <a:ea typeface="微软雅黑" panose="020B0503020204020204" pitchFamily="34" charset="-122"/>
              </a:rPr>
              <a:t>null</a:t>
            </a:r>
            <a:r>
              <a:rPr lang="zh-CN" altLang="en-US" sz="2400">
                <a:latin typeface="微软雅黑" panose="020B0503020204020204" pitchFamily="34" charset="-122"/>
                <a:ea typeface="微软雅黑" panose="020B0503020204020204" pitchFamily="34" charset="-122"/>
              </a:rPr>
              <a:t>会被删除</a:t>
            </a:r>
            <a:endParaRPr lang="en-US" altLang="zh-CN" sz="240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r>
              <a:rPr lang="zh-CN" altLang="en-US" sz="2400">
                <a:latin typeface="微软雅黑" panose="020B0503020204020204" pitchFamily="34" charset="-122"/>
                <a:ea typeface="微软雅黑" panose="020B0503020204020204" pitchFamily="34" charset="-122"/>
              </a:rPr>
              <a:t>手动执行</a:t>
            </a:r>
            <a:r>
              <a:rPr lang="en-US" altLang="zh-CN" sz="2400">
                <a:latin typeface="微软雅黑" panose="020B0503020204020204" pitchFamily="34" charset="-122"/>
                <a:ea typeface="微软雅黑" panose="020B0503020204020204" pitchFamily="34" charset="-122"/>
              </a:rPr>
              <a:t>optimize table t </a:t>
            </a:r>
            <a:r>
              <a:rPr lang="zh-CN" altLang="en-US" sz="2400">
                <a:latin typeface="微软雅黑" panose="020B0503020204020204" pitchFamily="34" charset="-122"/>
                <a:ea typeface="微软雅黑" panose="020B0503020204020204" pitchFamily="34" charset="-122"/>
              </a:rPr>
              <a:t>后才会触发</a:t>
            </a:r>
            <a:r>
              <a:rPr lang="en-US" altLang="zh-CN" sz="2400">
                <a:latin typeface="微软雅黑" panose="020B0503020204020204" pitchFamily="34" charset="-122"/>
                <a:ea typeface="微软雅黑" panose="020B0503020204020204" pitchFamily="34" charset="-122"/>
              </a:rPr>
              <a:t>merge</a:t>
            </a:r>
            <a:r>
              <a:rPr lang="zh-CN" altLang="en-US" sz="2400">
                <a:latin typeface="微软雅黑" panose="020B0503020204020204" pitchFamily="34" charset="-122"/>
                <a:ea typeface="微软雅黑" panose="020B0503020204020204" pitchFamily="34" charset="-122"/>
              </a:rPr>
              <a:t>行为</a:t>
            </a:r>
            <a:r>
              <a:rPr lang="en-US" altLang="zh-CN" sz="2400">
                <a:latin typeface="微软雅黑" panose="020B0503020204020204" pitchFamily="34" charset="-122"/>
                <a:ea typeface="微软雅黑" panose="020B0503020204020204" pitchFamily="34" charset="-122"/>
              </a:rPr>
              <a:t> </a:t>
            </a:r>
            <a:endParaRPr lang="zh-CN" altLang="en-US" sz="2400">
              <a:latin typeface="微软雅黑" panose="020B0503020204020204" pitchFamily="34" charset="-122"/>
              <a:ea typeface="微软雅黑" panose="020B0503020204020204" pitchFamily="34" charset="-122"/>
            </a:endParaRPr>
          </a:p>
        </p:txBody>
      </p:sp>
      <p:sp>
        <p:nvSpPr>
          <p:cNvPr id="14345" name="TextBox 8">
            <a:extLst>
              <a:ext uri="{FF2B5EF4-FFF2-40B4-BE49-F238E27FC236}">
                <a16:creationId xmlns:a16="http://schemas.microsoft.com/office/drawing/2014/main" id="{9E097164-E398-2643-A590-BF7F2AB6D47D}"/>
              </a:ext>
            </a:extLst>
          </p:cNvPr>
          <p:cNvSpPr txBox="1">
            <a:spLocks noChangeArrowheads="1"/>
          </p:cNvSpPr>
          <p:nvPr/>
        </p:nvSpPr>
        <p:spPr bwMode="auto">
          <a:xfrm>
            <a:off x="666751" y="5143500"/>
            <a:ext cx="1077320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67">
                <a:latin typeface="微软雅黑" panose="020B0503020204020204" pitchFamily="34" charset="-122"/>
                <a:ea typeface="微软雅黑" panose="020B0503020204020204" pitchFamily="34" charset="-122"/>
              </a:rPr>
              <a:t>语法</a:t>
            </a:r>
            <a:r>
              <a:rPr lang="en-US" altLang="zh-CN" sz="1867">
                <a:latin typeface="微软雅黑" panose="020B0503020204020204" pitchFamily="34" charset="-122"/>
                <a:ea typeface="微软雅黑" panose="020B0503020204020204" pitchFamily="34" charset="-122"/>
              </a:rPr>
              <a:t>:</a:t>
            </a:r>
            <a:r>
              <a:rPr lang="en-US" altLang="zh-CN" sz="1867"/>
              <a:t>SummingMergeTree(EventDate, (OrderID, EventDate, BannerID), 8192, (Shows, Clicks, Cost))</a:t>
            </a:r>
            <a:endParaRPr lang="zh-CN" altLang="en-US" sz="1867">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97081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Box 8">
            <a:extLst>
              <a:ext uri="{FF2B5EF4-FFF2-40B4-BE49-F238E27FC236}">
                <a16:creationId xmlns:a16="http://schemas.microsoft.com/office/drawing/2014/main" id="{A12B6E7A-5BF6-1740-95FB-66D6D8247122}"/>
              </a:ext>
            </a:extLst>
          </p:cNvPr>
          <p:cNvSpPr txBox="1">
            <a:spLocks noChangeArrowheads="1"/>
          </p:cNvSpPr>
          <p:nvPr/>
        </p:nvSpPr>
        <p:spPr bwMode="auto">
          <a:xfrm>
            <a:off x="1333501" y="1428751"/>
            <a:ext cx="10572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是在 </a:t>
            </a:r>
            <a:r>
              <a:rPr lang="en-US" altLang="zh-CN" sz="2400" dirty="0" err="1">
                <a:latin typeface="微软雅黑" panose="020B0503020204020204" pitchFamily="34" charset="-122"/>
                <a:ea typeface="微软雅黑" panose="020B0503020204020204" pitchFamily="34" charset="-122"/>
              </a:rPr>
              <a:t>MergeTree</a:t>
            </a:r>
            <a:r>
              <a:rPr lang="zh-CN" altLang="en-US" sz="2400" dirty="0">
                <a:latin typeface="微软雅黑" panose="020B0503020204020204" pitchFamily="34" charset="-122"/>
                <a:ea typeface="微软雅黑" panose="020B0503020204020204" pitchFamily="34" charset="-122"/>
              </a:rPr>
              <a:t> 基础之上，针对聚合函数结果，作增量计算优化的一个设计</a:t>
            </a:r>
          </a:p>
        </p:txBody>
      </p:sp>
      <p:sp>
        <p:nvSpPr>
          <p:cNvPr id="15366" name="TextBox 9">
            <a:extLst>
              <a:ext uri="{FF2B5EF4-FFF2-40B4-BE49-F238E27FC236}">
                <a16:creationId xmlns:a16="http://schemas.microsoft.com/office/drawing/2014/main" id="{8D3CB355-2429-F44F-BB45-4C3A13E8A583}"/>
              </a:ext>
            </a:extLst>
          </p:cNvPr>
          <p:cNvSpPr txBox="1">
            <a:spLocks noChangeArrowheads="1"/>
          </p:cNvSpPr>
          <p:nvPr/>
        </p:nvSpPr>
        <p:spPr bwMode="auto">
          <a:xfrm>
            <a:off x="1217600" y="709095"/>
            <a:ext cx="6769867"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dirty="0" err="1">
                <a:latin typeface="微软雅黑" panose="020B0503020204020204" pitchFamily="34" charset="-122"/>
                <a:ea typeface="微软雅黑" panose="020B0503020204020204" pitchFamily="34" charset="-122"/>
              </a:rPr>
              <a:t>AggregatingMergeTree</a:t>
            </a:r>
            <a:r>
              <a:rPr lang="zh-CN" altLang="en-US" sz="3733" b="1" dirty="0">
                <a:latin typeface="微软雅黑" panose="020B0503020204020204" pitchFamily="34" charset="-122"/>
                <a:ea typeface="微软雅黑" panose="020B0503020204020204" pitchFamily="34" charset="-122"/>
              </a:rPr>
              <a:t>引擎</a:t>
            </a:r>
          </a:p>
        </p:txBody>
      </p:sp>
      <p:sp>
        <p:nvSpPr>
          <p:cNvPr id="15367" name="TextBox 10">
            <a:extLst>
              <a:ext uri="{FF2B5EF4-FFF2-40B4-BE49-F238E27FC236}">
                <a16:creationId xmlns:a16="http://schemas.microsoft.com/office/drawing/2014/main" id="{0E25F30A-25A3-8045-9AF9-63180C8CCBAC}"/>
              </a:ext>
            </a:extLst>
          </p:cNvPr>
          <p:cNvSpPr txBox="1">
            <a:spLocks noChangeArrowheads="1"/>
          </p:cNvSpPr>
          <p:nvPr/>
        </p:nvSpPr>
        <p:spPr bwMode="auto">
          <a:xfrm>
            <a:off x="1333500" y="2377018"/>
            <a:ext cx="62231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常见的使用场景</a:t>
            </a:r>
            <a:r>
              <a:rPr lang="en-US" altLang="zh-CN" sz="2400" dirty="0">
                <a:latin typeface="微软雅黑" panose="020B0503020204020204" pitchFamily="34" charset="-122"/>
                <a:ea typeface="微软雅黑" panose="020B0503020204020204" pitchFamily="34" charset="-122"/>
              </a:rPr>
              <a:t>: </a:t>
            </a:r>
          </a:p>
          <a:p>
            <a:pPr eaLnBrk="1" hangingPunct="1"/>
            <a:r>
              <a:rPr lang="zh-CN" altLang="en-US" sz="2400" dirty="0">
                <a:latin typeface="微软雅黑" panose="020B0503020204020204" pitchFamily="34" charset="-122"/>
                <a:ea typeface="微软雅黑" panose="020B0503020204020204" pitchFamily="34" charset="-122"/>
              </a:rPr>
              <a:t>对多维数据进行降维</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且能提供去重数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例如</a:t>
            </a:r>
            <a:r>
              <a:rPr lang="en-US" altLang="zh-CN" sz="2400" dirty="0" err="1">
                <a:latin typeface="微软雅黑" panose="020B0503020204020204" pitchFamily="34" charset="-122"/>
                <a:ea typeface="微软雅黑" panose="020B0503020204020204" pitchFamily="34" charset="-122"/>
              </a:rPr>
              <a:t>uv</a:t>
            </a:r>
            <a:endParaRPr lang="en-US" altLang="zh-CN" sz="2400" dirty="0">
              <a:latin typeface="微软雅黑" panose="020B0503020204020204" pitchFamily="34" charset="-122"/>
              <a:ea typeface="微软雅黑" panose="020B0503020204020204" pitchFamily="34" charset="-122"/>
            </a:endParaRPr>
          </a:p>
        </p:txBody>
      </p:sp>
      <p:sp>
        <p:nvSpPr>
          <p:cNvPr id="12296" name="TextBox 7">
            <a:extLst>
              <a:ext uri="{FF2B5EF4-FFF2-40B4-BE49-F238E27FC236}">
                <a16:creationId xmlns:a16="http://schemas.microsoft.com/office/drawing/2014/main" id="{F83BAE32-936B-C648-94D6-FA51EFD15BFD}"/>
              </a:ext>
            </a:extLst>
          </p:cNvPr>
          <p:cNvSpPr txBox="1">
            <a:spLocks noChangeArrowheads="1"/>
          </p:cNvSpPr>
          <p:nvPr/>
        </p:nvSpPr>
        <p:spPr bwMode="auto">
          <a:xfrm>
            <a:off x="1333500" y="3602567"/>
            <a:ext cx="9319218" cy="1200329"/>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注意事项</a:t>
            </a:r>
            <a:r>
              <a:rPr lang="en-US" altLang="zh-CN" sz="2400" dirty="0">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AutoNum type="arabicPeriod"/>
            </a:pPr>
            <a:r>
              <a:rPr lang="zh-CN" altLang="en-US" sz="2400" dirty="0">
                <a:latin typeface="微软雅黑" panose="020B0503020204020204" pitchFamily="34" charset="-122"/>
                <a:ea typeface="微软雅黑" panose="020B0503020204020204" pitchFamily="34" charset="-122"/>
              </a:rPr>
              <a:t>数据不能通过普通的</a:t>
            </a:r>
            <a:r>
              <a:rPr lang="en-US" altLang="zh-CN" sz="2400" dirty="0">
                <a:latin typeface="微软雅黑" panose="020B0503020204020204" pitchFamily="34" charset="-122"/>
                <a:ea typeface="微软雅黑" panose="020B0503020204020204" pitchFamily="34" charset="-122"/>
              </a:rPr>
              <a:t>insert</a:t>
            </a:r>
            <a:r>
              <a:rPr lang="zh-CN" altLang="en-US" sz="2400" dirty="0">
                <a:latin typeface="微软雅黑" panose="020B0503020204020204" pitchFamily="34" charset="-122"/>
                <a:ea typeface="微软雅黑" panose="020B0503020204020204" pitchFamily="34" charset="-122"/>
              </a:rPr>
              <a:t>插入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而只能通过</a:t>
            </a:r>
            <a:r>
              <a:rPr lang="en-US" altLang="zh-CN" sz="2400" dirty="0">
                <a:latin typeface="微软雅黑" panose="020B0503020204020204" pitchFamily="34" charset="-122"/>
                <a:ea typeface="微软雅黑" panose="020B0503020204020204" pitchFamily="34" charset="-122"/>
              </a:rPr>
              <a:t>insert into select</a:t>
            </a:r>
            <a:r>
              <a:rPr lang="zh-CN" altLang="en-US" sz="2400" dirty="0">
                <a:latin typeface="微软雅黑" panose="020B0503020204020204" pitchFamily="34" charset="-122"/>
                <a:ea typeface="微软雅黑" panose="020B0503020204020204" pitchFamily="34" charset="-122"/>
              </a:rPr>
              <a:t>插入</a:t>
            </a:r>
            <a:endParaRPr lang="en-US" altLang="zh-CN" sz="24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r>
              <a:rPr lang="zh-CN" altLang="en-US" sz="2400" dirty="0">
                <a:latin typeface="微软雅黑" panose="020B0503020204020204" pitchFamily="34" charset="-122"/>
                <a:ea typeface="微软雅黑" panose="020B0503020204020204" pitchFamily="34" charset="-122"/>
              </a:rPr>
              <a:t>普通</a:t>
            </a:r>
            <a:r>
              <a:rPr lang="en-US" altLang="zh-CN" sz="2400" dirty="0" err="1">
                <a:latin typeface="微软雅黑" panose="020B0503020204020204" pitchFamily="34" charset="-122"/>
                <a:ea typeface="微软雅黑" panose="020B0503020204020204" pitchFamily="34" charset="-122"/>
              </a:rPr>
              <a:t>mergeTree</a:t>
            </a:r>
            <a:r>
              <a:rPr lang="zh-CN" altLang="en-US" sz="2400" dirty="0">
                <a:latin typeface="微软雅黑" panose="020B0503020204020204" pitchFamily="34" charset="-122"/>
                <a:ea typeface="微软雅黑" panose="020B0503020204020204" pitchFamily="34" charset="-122"/>
              </a:rPr>
              <a:t>能满足性能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尽量不用</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AggregatingMergeTree</a:t>
            </a:r>
            <a:endParaRPr lang="zh-CN" altLang="en-US" sz="2400" dirty="0">
              <a:latin typeface="微软雅黑" panose="020B0503020204020204" pitchFamily="34" charset="-122"/>
              <a:ea typeface="微软雅黑" panose="020B0503020204020204" pitchFamily="34" charset="-122"/>
            </a:endParaRPr>
          </a:p>
        </p:txBody>
      </p:sp>
      <p:sp>
        <p:nvSpPr>
          <p:cNvPr id="15369" name="TextBox 8">
            <a:extLst>
              <a:ext uri="{FF2B5EF4-FFF2-40B4-BE49-F238E27FC236}">
                <a16:creationId xmlns:a16="http://schemas.microsoft.com/office/drawing/2014/main" id="{61171443-06FE-014C-9571-2DD7DF902251}"/>
              </a:ext>
            </a:extLst>
          </p:cNvPr>
          <p:cNvSpPr txBox="1">
            <a:spLocks noChangeArrowheads="1"/>
          </p:cNvSpPr>
          <p:nvPr/>
        </p:nvSpPr>
        <p:spPr bwMode="auto">
          <a:xfrm>
            <a:off x="1524001" y="5143501"/>
            <a:ext cx="9642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语法</a:t>
            </a:r>
            <a:r>
              <a:rPr lang="en-US" altLang="zh-CN" sz="2400">
                <a:latin typeface="微软雅黑" panose="020B0503020204020204" pitchFamily="34" charset="-122"/>
                <a:ea typeface="微软雅黑" panose="020B0503020204020204" pitchFamily="34" charset="-122"/>
              </a:rPr>
              <a:t>:</a:t>
            </a:r>
            <a:r>
              <a:rPr lang="en-US" altLang="zh-CN" sz="2400"/>
              <a:t>AggregatingMergeTree(StartDate, (CounterID, StartDate), 8192)</a:t>
            </a:r>
            <a:endParaRPr lang="zh-CN" altLang="en-US"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60289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Box 8">
            <a:extLst>
              <a:ext uri="{FF2B5EF4-FFF2-40B4-BE49-F238E27FC236}">
                <a16:creationId xmlns:a16="http://schemas.microsoft.com/office/drawing/2014/main" id="{6FF4BAF8-6C03-484C-B4AE-0D10B14DD3CF}"/>
              </a:ext>
            </a:extLst>
          </p:cNvPr>
          <p:cNvSpPr txBox="1">
            <a:spLocks noChangeArrowheads="1"/>
          </p:cNvSpPr>
          <p:nvPr/>
        </p:nvSpPr>
        <p:spPr bwMode="auto">
          <a:xfrm>
            <a:off x="1333501" y="1428752"/>
            <a:ext cx="10572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可以实现删除数据功能</a:t>
            </a:r>
          </a:p>
        </p:txBody>
      </p:sp>
      <p:sp>
        <p:nvSpPr>
          <p:cNvPr id="16390" name="TextBox 9">
            <a:extLst>
              <a:ext uri="{FF2B5EF4-FFF2-40B4-BE49-F238E27FC236}">
                <a16:creationId xmlns:a16="http://schemas.microsoft.com/office/drawing/2014/main" id="{38CDA824-564F-F14F-AF0C-08D560FC84F1}"/>
              </a:ext>
            </a:extLst>
          </p:cNvPr>
          <p:cNvSpPr txBox="1">
            <a:spLocks noChangeArrowheads="1"/>
          </p:cNvSpPr>
          <p:nvPr/>
        </p:nvSpPr>
        <p:spPr bwMode="auto">
          <a:xfrm>
            <a:off x="1199456" y="818093"/>
            <a:ext cx="6432715"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733" b="1" dirty="0" err="1">
                <a:latin typeface="微软雅黑" panose="020B0503020204020204" pitchFamily="34" charset="-122"/>
                <a:ea typeface="微软雅黑" panose="020B0503020204020204" pitchFamily="34" charset="-122"/>
              </a:rPr>
              <a:t>CollapsingMergeTree</a:t>
            </a:r>
            <a:r>
              <a:rPr lang="zh-CN" altLang="en-US" sz="3733" b="1" dirty="0">
                <a:latin typeface="微软雅黑" panose="020B0503020204020204" pitchFamily="34" charset="-122"/>
                <a:ea typeface="微软雅黑" panose="020B0503020204020204" pitchFamily="34" charset="-122"/>
              </a:rPr>
              <a:t>引擎</a:t>
            </a:r>
          </a:p>
        </p:txBody>
      </p:sp>
      <p:sp>
        <p:nvSpPr>
          <p:cNvPr id="16391" name="TextBox 10">
            <a:extLst>
              <a:ext uri="{FF2B5EF4-FFF2-40B4-BE49-F238E27FC236}">
                <a16:creationId xmlns:a16="http://schemas.microsoft.com/office/drawing/2014/main" id="{5533A21F-7F2B-914F-A829-7C32AA6C231C}"/>
              </a:ext>
            </a:extLst>
          </p:cNvPr>
          <p:cNvSpPr txBox="1">
            <a:spLocks noChangeArrowheads="1"/>
          </p:cNvSpPr>
          <p:nvPr/>
        </p:nvSpPr>
        <p:spPr bwMode="auto">
          <a:xfrm>
            <a:off x="1333501" y="2377018"/>
            <a:ext cx="51090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常见的使用场景</a:t>
            </a:r>
            <a:r>
              <a:rPr lang="en-US" altLang="zh-CN" sz="2400">
                <a:latin typeface="微软雅黑" panose="020B0503020204020204" pitchFamily="34" charset="-122"/>
                <a:ea typeface="微软雅黑" panose="020B0503020204020204" pitchFamily="34" charset="-122"/>
              </a:rPr>
              <a:t>: </a:t>
            </a:r>
          </a:p>
          <a:p>
            <a:pPr eaLnBrk="1" hangingPunct="1"/>
            <a:r>
              <a:rPr lang="zh-CN" altLang="en-US" sz="2400">
                <a:latin typeface="微软雅黑" panose="020B0503020204020204" pitchFamily="34" charset="-122"/>
                <a:ea typeface="微软雅黑" panose="020B0503020204020204" pitchFamily="34" charset="-122"/>
              </a:rPr>
              <a:t>通过该引擎可以实现数据的删除操作</a:t>
            </a:r>
            <a:endParaRPr lang="en-US" altLang="zh-CN" sz="2400">
              <a:latin typeface="微软雅黑" panose="020B0503020204020204" pitchFamily="34" charset="-122"/>
              <a:ea typeface="微软雅黑" panose="020B0503020204020204" pitchFamily="34" charset="-122"/>
            </a:endParaRPr>
          </a:p>
        </p:txBody>
      </p:sp>
      <p:sp>
        <p:nvSpPr>
          <p:cNvPr id="12296" name="TextBox 7">
            <a:extLst>
              <a:ext uri="{FF2B5EF4-FFF2-40B4-BE49-F238E27FC236}">
                <a16:creationId xmlns:a16="http://schemas.microsoft.com/office/drawing/2014/main" id="{B7CEA49A-F84F-3842-A96A-A477281BAEE2}"/>
              </a:ext>
            </a:extLst>
          </p:cNvPr>
          <p:cNvSpPr txBox="1">
            <a:spLocks noChangeArrowheads="1"/>
          </p:cNvSpPr>
          <p:nvPr/>
        </p:nvSpPr>
        <p:spPr bwMode="auto">
          <a:xfrm>
            <a:off x="1333501" y="3602567"/>
            <a:ext cx="5639685" cy="1569660"/>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注意事项</a:t>
            </a:r>
            <a:r>
              <a:rPr lang="en-US" altLang="zh-CN" sz="2400">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AutoNum type="arabicPeriod"/>
            </a:pPr>
            <a:r>
              <a:rPr lang="en-US" altLang="zh-CN" sz="2400">
                <a:latin typeface="微软雅黑" panose="020B0503020204020204" pitchFamily="34" charset="-122"/>
                <a:ea typeface="微软雅黑" panose="020B0503020204020204" pitchFamily="34" charset="-122"/>
              </a:rPr>
              <a:t>Max</a:t>
            </a:r>
            <a:r>
              <a:rPr lang="zh-CN" altLang="en-US" sz="2400">
                <a:latin typeface="微软雅黑" panose="020B0503020204020204" pitchFamily="34" charset="-122"/>
                <a:ea typeface="微软雅黑" panose="020B0503020204020204" pitchFamily="34" charset="-122"/>
              </a:rPr>
              <a:t>和</a:t>
            </a:r>
            <a:r>
              <a:rPr lang="en-US" altLang="zh-CN" sz="2400">
                <a:latin typeface="微软雅黑" panose="020B0503020204020204" pitchFamily="34" charset="-122"/>
                <a:ea typeface="微软雅黑" panose="020B0503020204020204" pitchFamily="34" charset="-122"/>
              </a:rPr>
              <a:t>Min</a:t>
            </a:r>
            <a:r>
              <a:rPr lang="zh-CN" altLang="en-US" sz="2400">
                <a:latin typeface="微软雅黑" panose="020B0503020204020204" pitchFamily="34" charset="-122"/>
                <a:ea typeface="微软雅黑" panose="020B0503020204020204" pitchFamily="34" charset="-122"/>
              </a:rPr>
              <a:t>的指标无法通过该引擎实现</a:t>
            </a:r>
            <a:endParaRPr lang="en-US" altLang="zh-CN" sz="240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endParaRPr lang="en-US" altLang="zh-CN" sz="240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AutoNum type="arabicPeriod"/>
            </a:pPr>
            <a:endParaRPr lang="zh-CN" altLang="en-US" sz="2400">
              <a:latin typeface="微软雅黑" panose="020B0503020204020204" pitchFamily="34" charset="-122"/>
              <a:ea typeface="微软雅黑" panose="020B0503020204020204" pitchFamily="34" charset="-122"/>
            </a:endParaRPr>
          </a:p>
        </p:txBody>
      </p:sp>
      <p:sp>
        <p:nvSpPr>
          <p:cNvPr id="16393" name="TextBox 8">
            <a:extLst>
              <a:ext uri="{FF2B5EF4-FFF2-40B4-BE49-F238E27FC236}">
                <a16:creationId xmlns:a16="http://schemas.microsoft.com/office/drawing/2014/main" id="{44D26005-3322-F041-8EC3-D265701D1EA4}"/>
              </a:ext>
            </a:extLst>
          </p:cNvPr>
          <p:cNvSpPr txBox="1">
            <a:spLocks noChangeArrowheads="1"/>
          </p:cNvSpPr>
          <p:nvPr/>
        </p:nvSpPr>
        <p:spPr bwMode="auto">
          <a:xfrm>
            <a:off x="857251" y="4953000"/>
            <a:ext cx="1109912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67">
                <a:latin typeface="微软雅黑" panose="020B0503020204020204" pitchFamily="34" charset="-122"/>
                <a:ea typeface="微软雅黑" panose="020B0503020204020204" pitchFamily="34" charset="-122"/>
              </a:rPr>
              <a:t>语法</a:t>
            </a:r>
            <a:r>
              <a:rPr lang="en-US" altLang="zh-CN" sz="1867">
                <a:latin typeface="微软雅黑" panose="020B0503020204020204" pitchFamily="34" charset="-122"/>
                <a:ea typeface="微软雅黑" panose="020B0503020204020204" pitchFamily="34" charset="-122"/>
              </a:rPr>
              <a:t>:</a:t>
            </a:r>
            <a:r>
              <a:rPr lang="en-US" altLang="zh-CN" sz="1867"/>
              <a:t>CollapsingMergeTree(EventDate, (CounterID, EventDate, intHash32(UniqID), VisitID), 8192, Sign)</a:t>
            </a:r>
            <a:endParaRPr lang="zh-CN" altLang="en-US" sz="1867">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15733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Box 8">
            <a:extLst>
              <a:ext uri="{FF2B5EF4-FFF2-40B4-BE49-F238E27FC236}">
                <a16:creationId xmlns:a16="http://schemas.microsoft.com/office/drawing/2014/main" id="{108B3F5B-1FE9-454F-9DFC-2D6C5157C8C9}"/>
              </a:ext>
            </a:extLst>
          </p:cNvPr>
          <p:cNvSpPr txBox="1">
            <a:spLocks noChangeArrowheads="1"/>
          </p:cNvSpPr>
          <p:nvPr/>
        </p:nvSpPr>
        <p:spPr bwMode="auto">
          <a:xfrm>
            <a:off x="1333501" y="1428751"/>
            <a:ext cx="10572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与物化视图配合</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实现数据从</a:t>
            </a:r>
            <a:r>
              <a:rPr lang="en-US" altLang="zh-CN" sz="2400">
                <a:latin typeface="微软雅黑" panose="020B0503020204020204" pitchFamily="34" charset="-122"/>
                <a:ea typeface="微软雅黑" panose="020B0503020204020204" pitchFamily="34" charset="-122"/>
              </a:rPr>
              <a:t>kafka</a:t>
            </a:r>
            <a:r>
              <a:rPr lang="zh-CN" altLang="en-US" sz="2400">
                <a:latin typeface="微软雅黑" panose="020B0503020204020204" pitchFamily="34" charset="-122"/>
                <a:ea typeface="微软雅黑" panose="020B0503020204020204" pitchFamily="34" charset="-122"/>
              </a:rPr>
              <a:t>自动写入</a:t>
            </a:r>
            <a:r>
              <a:rPr lang="en-US" altLang="zh-CN" sz="2400">
                <a:latin typeface="微软雅黑" panose="020B0503020204020204" pitchFamily="34" charset="-122"/>
                <a:ea typeface="微软雅黑" panose="020B0503020204020204" pitchFamily="34" charset="-122"/>
              </a:rPr>
              <a:t>clickhouse</a:t>
            </a:r>
            <a:r>
              <a:rPr lang="zh-CN" altLang="en-US" sz="2400">
                <a:latin typeface="微软雅黑" panose="020B0503020204020204" pitchFamily="34" charset="-122"/>
                <a:ea typeface="微软雅黑" panose="020B0503020204020204" pitchFamily="34" charset="-122"/>
              </a:rPr>
              <a:t>物化视图。</a:t>
            </a:r>
          </a:p>
        </p:txBody>
      </p:sp>
      <p:sp>
        <p:nvSpPr>
          <p:cNvPr id="18438" name="TextBox 9">
            <a:extLst>
              <a:ext uri="{FF2B5EF4-FFF2-40B4-BE49-F238E27FC236}">
                <a16:creationId xmlns:a16="http://schemas.microsoft.com/office/drawing/2014/main" id="{E589FB46-00AF-6241-BCFC-B8AF6C3E2BBB}"/>
              </a:ext>
            </a:extLst>
          </p:cNvPr>
          <p:cNvSpPr txBox="1">
            <a:spLocks noChangeArrowheads="1"/>
          </p:cNvSpPr>
          <p:nvPr/>
        </p:nvSpPr>
        <p:spPr bwMode="auto">
          <a:xfrm>
            <a:off x="1366982" y="852396"/>
            <a:ext cx="2511137"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dirty="0">
                <a:latin typeface="微软雅黑" panose="020B0503020204020204" pitchFamily="34" charset="-122"/>
                <a:ea typeface="微软雅黑" panose="020B0503020204020204" pitchFamily="34" charset="-122"/>
              </a:rPr>
              <a:t>Kafka</a:t>
            </a:r>
            <a:r>
              <a:rPr lang="zh-CN" altLang="en-US" sz="3733" b="1" dirty="0">
                <a:latin typeface="微软雅黑" panose="020B0503020204020204" pitchFamily="34" charset="-122"/>
                <a:ea typeface="微软雅黑" panose="020B0503020204020204" pitchFamily="34" charset="-122"/>
              </a:rPr>
              <a:t>引擎</a:t>
            </a:r>
          </a:p>
        </p:txBody>
      </p:sp>
      <p:sp>
        <p:nvSpPr>
          <p:cNvPr id="18439" name="TextBox 10">
            <a:extLst>
              <a:ext uri="{FF2B5EF4-FFF2-40B4-BE49-F238E27FC236}">
                <a16:creationId xmlns:a16="http://schemas.microsoft.com/office/drawing/2014/main" id="{25027572-02A1-7945-BCE9-62CDC0FB2373}"/>
              </a:ext>
            </a:extLst>
          </p:cNvPr>
          <p:cNvSpPr txBox="1">
            <a:spLocks noChangeArrowheads="1"/>
          </p:cNvSpPr>
          <p:nvPr/>
        </p:nvSpPr>
        <p:spPr bwMode="auto">
          <a:xfrm>
            <a:off x="1333501" y="2377018"/>
            <a:ext cx="96520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常见的使用场景</a:t>
            </a:r>
            <a:r>
              <a:rPr lang="en-US" altLang="zh-CN" sz="2400">
                <a:latin typeface="微软雅黑" panose="020B0503020204020204" pitchFamily="34" charset="-122"/>
                <a:ea typeface="微软雅黑" panose="020B0503020204020204" pitchFamily="34" charset="-122"/>
              </a:rPr>
              <a:t>: </a:t>
            </a:r>
          </a:p>
          <a:p>
            <a:pPr eaLnBrk="1" hangingPunct="1"/>
            <a:r>
              <a:rPr lang="zh-CN" altLang="en-US" sz="2400">
                <a:latin typeface="微软雅黑" panose="020B0503020204020204" pitchFamily="34" charset="-122"/>
                <a:ea typeface="微软雅黑" panose="020B0503020204020204" pitchFamily="34" charset="-122"/>
              </a:rPr>
              <a:t>从</a:t>
            </a:r>
            <a:r>
              <a:rPr lang="en-US" altLang="zh-CN" sz="2400">
                <a:latin typeface="微软雅黑" panose="020B0503020204020204" pitchFamily="34" charset="-122"/>
                <a:ea typeface="微软雅黑" panose="020B0503020204020204" pitchFamily="34" charset="-122"/>
              </a:rPr>
              <a:t>kafka</a:t>
            </a:r>
            <a:r>
              <a:rPr lang="zh-CN" altLang="en-US" sz="2400">
                <a:latin typeface="微软雅黑" panose="020B0503020204020204" pitchFamily="34" charset="-122"/>
                <a:ea typeface="微软雅黑" panose="020B0503020204020204" pitchFamily="34" charset="-122"/>
              </a:rPr>
              <a:t>订阅消息插入到</a:t>
            </a:r>
            <a:r>
              <a:rPr lang="en-US" altLang="zh-CN" sz="2400">
                <a:latin typeface="微软雅黑" panose="020B0503020204020204" pitchFamily="34" charset="-122"/>
                <a:ea typeface="微软雅黑" panose="020B0503020204020204" pitchFamily="34" charset="-122"/>
              </a:rPr>
              <a:t>clickhouse</a:t>
            </a:r>
            <a:r>
              <a:rPr lang="zh-CN" altLang="en-US" sz="2400">
                <a:latin typeface="微软雅黑" panose="020B0503020204020204" pitchFamily="34" charset="-122"/>
                <a:ea typeface="微软雅黑" panose="020B0503020204020204" pitchFamily="34" charset="-122"/>
              </a:rPr>
              <a:t>物化视图里</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然后对视图做多维查询</a:t>
            </a:r>
            <a:endParaRPr lang="en-US" altLang="zh-CN" sz="2400">
              <a:latin typeface="微软雅黑" panose="020B0503020204020204" pitchFamily="34" charset="-122"/>
              <a:ea typeface="微软雅黑" panose="020B0503020204020204" pitchFamily="34" charset="-122"/>
            </a:endParaRPr>
          </a:p>
        </p:txBody>
      </p:sp>
      <p:sp>
        <p:nvSpPr>
          <p:cNvPr id="12296" name="TextBox 7">
            <a:extLst>
              <a:ext uri="{FF2B5EF4-FFF2-40B4-BE49-F238E27FC236}">
                <a16:creationId xmlns:a16="http://schemas.microsoft.com/office/drawing/2014/main" id="{7ECA2713-E007-464B-B631-6D84F92F170A}"/>
              </a:ext>
            </a:extLst>
          </p:cNvPr>
          <p:cNvSpPr txBox="1">
            <a:spLocks noChangeArrowheads="1"/>
          </p:cNvSpPr>
          <p:nvPr/>
        </p:nvSpPr>
        <p:spPr bwMode="auto">
          <a:xfrm>
            <a:off x="1333500" y="3602567"/>
            <a:ext cx="8133958" cy="1938992"/>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注意事项</a:t>
            </a:r>
            <a:r>
              <a:rPr lang="en-US" altLang="zh-CN" sz="2400">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AutoNum type="arabicPeriod"/>
            </a:pPr>
            <a:r>
              <a:rPr lang="zh-CN" altLang="en-US" sz="2400">
                <a:latin typeface="微软雅黑" panose="020B0503020204020204" pitchFamily="34" charset="-122"/>
                <a:ea typeface="微软雅黑" panose="020B0503020204020204" pitchFamily="34" charset="-122"/>
              </a:rPr>
              <a:t>为了提升处理性能，已消费的消息以批量的方式进行压缩</a:t>
            </a:r>
            <a:endParaRPr lang="en-US" altLang="zh-CN" sz="2400">
              <a:latin typeface="微软雅黑" panose="020B0503020204020204" pitchFamily="34" charset="-122"/>
              <a:ea typeface="微软雅黑" panose="020B0503020204020204" pitchFamily="34" charset="-122"/>
            </a:endParaRPr>
          </a:p>
          <a:p>
            <a:pPr eaLnBrk="1" hangingPunct="1"/>
            <a:r>
              <a:rPr lang="en-US" altLang="zh-CN" sz="2400">
                <a:latin typeface="微软雅黑" panose="020B0503020204020204" pitchFamily="34" charset="-122"/>
                <a:ea typeface="微软雅黑" panose="020B0503020204020204" pitchFamily="34" charset="-122"/>
              </a:rPr>
              <a:t>	max_insert_block_size  (</a:t>
            </a:r>
            <a:r>
              <a:rPr lang="zh-CN" altLang="en-US" sz="2400">
                <a:latin typeface="微软雅黑" panose="020B0503020204020204" pitchFamily="34" charset="-122"/>
                <a:ea typeface="微软雅黑" panose="020B0503020204020204" pitchFamily="34" charset="-122"/>
              </a:rPr>
              <a:t>默认 </a:t>
            </a:r>
            <a:r>
              <a:rPr lang="en-US" altLang="zh-CN" sz="2400">
                <a:latin typeface="微软雅黑" panose="020B0503020204020204" pitchFamily="34" charset="-122"/>
                <a:ea typeface="微软雅黑" panose="020B0503020204020204" pitchFamily="34" charset="-122"/>
              </a:rPr>
              <a:t>1048576b)</a:t>
            </a:r>
          </a:p>
          <a:p>
            <a:pPr eaLnBrk="1" hangingPunct="1">
              <a:buFont typeface="Arial" panose="020B0604020202020204" pitchFamily="34" charset="0"/>
              <a:buAutoNum type="arabicPeriod"/>
            </a:pPr>
            <a:r>
              <a:rPr lang="zh-CN" altLang="en-US" sz="2400">
                <a:latin typeface="微软雅黑" panose="020B0503020204020204" pitchFamily="34" charset="-122"/>
                <a:ea typeface="微软雅黑" panose="020B0503020204020204" pitchFamily="34" charset="-122"/>
              </a:rPr>
              <a:t>批量消息不能被完成，刷新周期为</a:t>
            </a:r>
            <a:endParaRPr lang="en-US" altLang="zh-CN" sz="2400">
              <a:latin typeface="微软雅黑" panose="020B0503020204020204" pitchFamily="34" charset="-122"/>
              <a:ea typeface="微软雅黑" panose="020B0503020204020204" pitchFamily="34" charset="-122"/>
            </a:endParaRPr>
          </a:p>
          <a:p>
            <a:pPr eaLnBrk="1" hangingPunct="1"/>
            <a:r>
              <a:rPr lang="en-US" altLang="zh-CN" sz="2400">
                <a:latin typeface="微软雅黑" panose="020B0503020204020204" pitchFamily="34" charset="-122"/>
                <a:ea typeface="微软雅黑" panose="020B0503020204020204" pitchFamily="34" charset="-122"/>
              </a:rPr>
              <a:t>	stream_flush_interval_ms (</a:t>
            </a:r>
            <a:r>
              <a:rPr lang="zh-CN" altLang="en-US" sz="2400">
                <a:latin typeface="微软雅黑" panose="020B0503020204020204" pitchFamily="34" charset="-122"/>
                <a:ea typeface="微软雅黑" panose="020B0503020204020204" pitchFamily="34" charset="-122"/>
              </a:rPr>
              <a:t>默认为</a:t>
            </a:r>
            <a:r>
              <a:rPr lang="en-US" altLang="zh-CN" sz="2400">
                <a:latin typeface="微软雅黑" panose="020B0503020204020204" pitchFamily="34" charset="-122"/>
                <a:ea typeface="微软雅黑" panose="020B0503020204020204" pitchFamily="34" charset="-122"/>
              </a:rPr>
              <a:t>7500ms)  </a:t>
            </a:r>
            <a:endParaRPr lang="zh-CN" altLang="en-US"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4598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BAB6B5-4F1D-B247-9DB7-659095E163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91931"/>
            <a:ext cx="10896533" cy="5758789"/>
          </a:xfrm>
          <a:prstGeom prst="rect">
            <a:avLst/>
          </a:prstGeom>
        </p:spPr>
      </p:pic>
    </p:spTree>
    <p:extLst>
      <p:ext uri="{BB962C8B-B14F-4D97-AF65-F5344CB8AC3E}">
        <p14:creationId xmlns:p14="http://schemas.microsoft.com/office/powerpoint/2010/main" val="17442489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86995B-0259-2242-B2AD-E7E1F09819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28267"/>
            <a:ext cx="10992544" cy="5389548"/>
          </a:xfrm>
          <a:prstGeom prst="rect">
            <a:avLst/>
          </a:prstGeom>
        </p:spPr>
      </p:pic>
    </p:spTree>
    <p:extLst>
      <p:ext uri="{BB962C8B-B14F-4D97-AF65-F5344CB8AC3E}">
        <p14:creationId xmlns:p14="http://schemas.microsoft.com/office/powerpoint/2010/main" val="34517697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89850B-4A8F-0645-AC50-312EAFDB08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51368"/>
            <a:ext cx="10992544" cy="5786681"/>
          </a:xfrm>
          <a:prstGeom prst="rect">
            <a:avLst/>
          </a:prstGeom>
        </p:spPr>
      </p:pic>
    </p:spTree>
    <p:extLst>
      <p:ext uri="{BB962C8B-B14F-4D97-AF65-F5344CB8AC3E}">
        <p14:creationId xmlns:p14="http://schemas.microsoft.com/office/powerpoint/2010/main" val="112466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0572E2-D12D-794E-905E-2C2A7306EC50}"/>
              </a:ext>
            </a:extLst>
          </p:cNvPr>
          <p:cNvSpPr>
            <a:spLocks noGrp="1"/>
          </p:cNvSpPr>
          <p:nvPr>
            <p:ph type="title"/>
          </p:nvPr>
        </p:nvSpPr>
        <p:spPr/>
        <p:txBody>
          <a:bodyPr/>
          <a:lstStyle/>
          <a:p>
            <a:r>
              <a:rPr kumimoji="1" lang="zh-CN" altLang="en-US" dirty="0"/>
              <a:t>列式存储</a:t>
            </a:r>
          </a:p>
        </p:txBody>
      </p:sp>
      <p:sp>
        <p:nvSpPr>
          <p:cNvPr id="3" name="内容占位符 2">
            <a:extLst>
              <a:ext uri="{FF2B5EF4-FFF2-40B4-BE49-F238E27FC236}">
                <a16:creationId xmlns:a16="http://schemas.microsoft.com/office/drawing/2014/main" id="{521C916C-5E97-624A-BB2F-F2DD4110749F}"/>
              </a:ext>
            </a:extLst>
          </p:cNvPr>
          <p:cNvSpPr>
            <a:spLocks noGrp="1"/>
          </p:cNvSpPr>
          <p:nvPr>
            <p:ph idx="1"/>
          </p:nvPr>
        </p:nvSpPr>
        <p:spPr/>
        <p:txBody>
          <a:bodyPr/>
          <a:lstStyle/>
          <a:p>
            <a:r>
              <a:rPr kumimoji="1" lang="zh-CN" altLang="en-US" dirty="0"/>
              <a:t>列式存储，采用 </a:t>
            </a:r>
            <a:r>
              <a:rPr kumimoji="1" lang="en-US" altLang="zh-CN" dirty="0"/>
              <a:t>Parquet </a:t>
            </a:r>
            <a:r>
              <a:rPr kumimoji="1" lang="zh-CN" altLang="en-US" dirty="0"/>
              <a:t>方式同一列在磁盘连续存储， </a:t>
            </a:r>
            <a:r>
              <a:rPr kumimoji="1" lang="en-US" altLang="zh-CN" dirty="0" err="1"/>
              <a:t>hbase</a:t>
            </a:r>
            <a:r>
              <a:rPr kumimoji="1" lang="en-US" altLang="zh-CN" dirty="0"/>
              <a:t> </a:t>
            </a:r>
            <a:r>
              <a:rPr kumimoji="1" lang="zh-CN" altLang="en-US" dirty="0"/>
              <a:t>并不是真正意义上列式存储</a:t>
            </a:r>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59D21DB4-47A3-074E-9DA4-F0E01CC9F49E}"/>
              </a:ext>
            </a:extLst>
          </p:cNvPr>
          <p:cNvPicPr>
            <a:picLocks noChangeAspect="1"/>
          </p:cNvPicPr>
          <p:nvPr/>
        </p:nvPicPr>
        <p:blipFill>
          <a:blip r:embed="rId2"/>
          <a:stretch>
            <a:fillRect/>
          </a:stretch>
        </p:blipFill>
        <p:spPr>
          <a:xfrm>
            <a:off x="685800" y="3135487"/>
            <a:ext cx="11094720" cy="3330226"/>
          </a:xfrm>
          <a:prstGeom prst="rect">
            <a:avLst/>
          </a:prstGeom>
        </p:spPr>
      </p:pic>
    </p:spTree>
    <p:extLst>
      <p:ext uri="{BB962C8B-B14F-4D97-AF65-F5344CB8AC3E}">
        <p14:creationId xmlns:p14="http://schemas.microsoft.com/office/powerpoint/2010/main" val="23420210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FBE8D3-FDFC-1641-97E0-B911450226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82947"/>
            <a:ext cx="11088555" cy="5876933"/>
          </a:xfrm>
          <a:prstGeom prst="rect">
            <a:avLst/>
          </a:prstGeom>
        </p:spPr>
      </p:pic>
    </p:spTree>
    <p:extLst>
      <p:ext uri="{BB962C8B-B14F-4D97-AF65-F5344CB8AC3E}">
        <p14:creationId xmlns:p14="http://schemas.microsoft.com/office/powerpoint/2010/main" val="1773749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028DF5-D7E9-7442-AAAF-B8810CA4B6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86104"/>
            <a:ext cx="12192000" cy="5885793"/>
          </a:xfrm>
          <a:prstGeom prst="rect">
            <a:avLst/>
          </a:prstGeom>
        </p:spPr>
      </p:pic>
    </p:spTree>
    <p:extLst>
      <p:ext uri="{BB962C8B-B14F-4D97-AF65-F5344CB8AC3E}">
        <p14:creationId xmlns:p14="http://schemas.microsoft.com/office/powerpoint/2010/main" val="5822048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F18DD5E-9898-B842-9E5F-2089EB353D9A}"/>
              </a:ext>
            </a:extLst>
          </p:cNvPr>
          <p:cNvSpPr/>
          <p:nvPr/>
        </p:nvSpPr>
        <p:spPr>
          <a:xfrm>
            <a:off x="2447595" y="2975650"/>
            <a:ext cx="7008779" cy="748988"/>
          </a:xfrm>
          <a:prstGeom prst="rect">
            <a:avLst/>
          </a:prstGeom>
        </p:spPr>
        <p:txBody>
          <a:bodyPr wrap="square">
            <a:spAutoFit/>
          </a:bodyPr>
          <a:lstStyle/>
          <a:p>
            <a:r>
              <a:rPr lang="zh-CN" altLang="en-US" sz="4267" dirty="0">
                <a:latin typeface="PingFangSC" panose="020B0400000000000000" pitchFamily="34" charset="-122"/>
                <a:ea typeface="PingFangSC" panose="020B0400000000000000" pitchFamily="34" charset="-122"/>
              </a:rPr>
              <a:t>集群的</a:t>
            </a:r>
            <a:r>
              <a:rPr lang="en" altLang="zh-CN" sz="4267" dirty="0" err="1">
                <a:latin typeface="HelveticaNeue" panose="02000503000000020004" pitchFamily="2" charset="0"/>
              </a:rPr>
              <a:t>ClickHouse</a:t>
            </a:r>
            <a:r>
              <a:rPr lang="zh-CN" altLang="en-US" sz="4267" dirty="0">
                <a:latin typeface="PingFangSC" panose="020B0400000000000000" pitchFamily="34" charset="-122"/>
                <a:ea typeface="PingFangSC" panose="020B0400000000000000" pitchFamily="34" charset="-122"/>
              </a:rPr>
              <a:t>有多快</a:t>
            </a:r>
            <a:r>
              <a:rPr lang="en-US" altLang="zh-CN" sz="4267" dirty="0">
                <a:latin typeface="PingFangSC" panose="020B0400000000000000" pitchFamily="34" charset="-122"/>
                <a:ea typeface="PingFangSC" panose="020B0400000000000000" pitchFamily="34" charset="-122"/>
              </a:rPr>
              <a:t>? </a:t>
            </a:r>
            <a:endParaRPr lang="zh-CN" altLang="en-US" sz="4267" dirty="0"/>
          </a:p>
        </p:txBody>
      </p:sp>
    </p:spTree>
    <p:extLst>
      <p:ext uri="{BB962C8B-B14F-4D97-AF65-F5344CB8AC3E}">
        <p14:creationId xmlns:p14="http://schemas.microsoft.com/office/powerpoint/2010/main" val="18651669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BD989E-42D0-4942-BCDC-257AFB15A0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7853"/>
            <a:ext cx="10992544" cy="5008835"/>
          </a:xfrm>
          <a:prstGeom prst="rect">
            <a:avLst/>
          </a:prstGeom>
        </p:spPr>
      </p:pic>
    </p:spTree>
    <p:extLst>
      <p:ext uri="{BB962C8B-B14F-4D97-AF65-F5344CB8AC3E}">
        <p14:creationId xmlns:p14="http://schemas.microsoft.com/office/powerpoint/2010/main" val="30675611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12BEF5-7FED-014B-B24C-7CD5065925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54479"/>
            <a:ext cx="10992544" cy="5779699"/>
          </a:xfrm>
          <a:prstGeom prst="rect">
            <a:avLst/>
          </a:prstGeom>
        </p:spPr>
      </p:pic>
    </p:spTree>
    <p:extLst>
      <p:ext uri="{BB962C8B-B14F-4D97-AF65-F5344CB8AC3E}">
        <p14:creationId xmlns:p14="http://schemas.microsoft.com/office/powerpoint/2010/main" val="26438959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EE9FF8-9B48-1C40-8BD3-96C3E420B9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02399"/>
            <a:ext cx="11184565" cy="5993013"/>
          </a:xfrm>
          <a:prstGeom prst="rect">
            <a:avLst/>
          </a:prstGeom>
        </p:spPr>
      </p:pic>
    </p:spTree>
    <p:extLst>
      <p:ext uri="{BB962C8B-B14F-4D97-AF65-F5344CB8AC3E}">
        <p14:creationId xmlns:p14="http://schemas.microsoft.com/office/powerpoint/2010/main" val="40377642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1CF95C-D036-644C-BB18-7FAD2E6B99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1939"/>
            <a:ext cx="10896533" cy="5350197"/>
          </a:xfrm>
          <a:prstGeom prst="rect">
            <a:avLst/>
          </a:prstGeom>
        </p:spPr>
      </p:pic>
    </p:spTree>
    <p:extLst>
      <p:ext uri="{BB962C8B-B14F-4D97-AF65-F5344CB8AC3E}">
        <p14:creationId xmlns:p14="http://schemas.microsoft.com/office/powerpoint/2010/main" val="14520062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2613A-CB2E-1F4A-8A63-F70AE46B63FB}"/>
              </a:ext>
            </a:extLst>
          </p:cNvPr>
          <p:cNvSpPr>
            <a:spLocks noGrp="1"/>
          </p:cNvSpPr>
          <p:nvPr>
            <p:ph type="title"/>
          </p:nvPr>
        </p:nvSpPr>
        <p:spPr/>
        <p:txBody>
          <a:bodyPr/>
          <a:lstStyle/>
          <a:p>
            <a:r>
              <a:rPr lang="en" altLang="zh-CN" dirty="0" err="1"/>
              <a:t>ClickHouse</a:t>
            </a:r>
            <a:r>
              <a:rPr lang="zh-CN" altLang="en-US" dirty="0"/>
              <a:t>性能调优</a:t>
            </a:r>
            <a:endParaRPr kumimoji="1" lang="zh-CN" altLang="en-US" dirty="0"/>
          </a:p>
        </p:txBody>
      </p:sp>
      <p:sp>
        <p:nvSpPr>
          <p:cNvPr id="4" name="INSERT操作是原⼦的…">
            <a:extLst>
              <a:ext uri="{FF2B5EF4-FFF2-40B4-BE49-F238E27FC236}">
                <a16:creationId xmlns:a16="http://schemas.microsoft.com/office/drawing/2014/main" id="{4DE4C8B3-F1E8-8D4C-909B-E5E4AC5EDBF9}"/>
              </a:ext>
            </a:extLst>
          </p:cNvPr>
          <p:cNvSpPr txBox="1"/>
          <p:nvPr/>
        </p:nvSpPr>
        <p:spPr>
          <a:xfrm>
            <a:off x="1132249" y="3071143"/>
            <a:ext cx="4000500" cy="3118803"/>
          </a:xfrm>
          <a:prstGeom prst="rect">
            <a:avLst/>
          </a:prstGeom>
          <a:ln w="12700">
            <a:miter lim="400000"/>
          </a:ln>
        </p:spPr>
        <p:txBody>
          <a:bodyPr wrap="square" lIns="50800" tIns="50800" rIns="50800" bIns="50800" anchor="ctr">
            <a:spAutoFit/>
          </a:bodyPr>
          <a:lstStyle/>
          <a:p>
            <a:pPr marL="629920" indent="-629920">
              <a:lnSpc>
                <a:spcPct val="100000"/>
              </a:lnSpc>
              <a:spcBef>
                <a:spcPts val="2400"/>
              </a:spcBef>
              <a:buSzPct val="100000"/>
              <a:buAutoNum type="arabicPeriod"/>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600" dirty="0" err="1"/>
              <a:t>INSERT操作是原⼦的</a:t>
            </a:r>
            <a:endParaRPr sz="1600" dirty="0"/>
          </a:p>
          <a:p>
            <a:pPr marL="629920" indent="-629920">
              <a:lnSpc>
                <a:spcPct val="100000"/>
              </a:lnSpc>
              <a:spcBef>
                <a:spcPts val="2400"/>
              </a:spcBef>
              <a:buSzPct val="100000"/>
              <a:buAutoNum type="arabicPeriod"/>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600" dirty="0" err="1"/>
              <a:t>SELECT操作异常快</a:t>
            </a:r>
            <a:endParaRPr sz="1600" dirty="0"/>
          </a:p>
          <a:p>
            <a:pPr marL="629920" indent="-629920">
              <a:lnSpc>
                <a:spcPct val="100000"/>
              </a:lnSpc>
              <a:spcBef>
                <a:spcPts val="2400"/>
              </a:spcBef>
              <a:buSzPct val="100000"/>
              <a:buAutoNum type="arabicPeriod"/>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600" dirty="0"/>
              <a:t>⽀</a:t>
            </a:r>
            <a:r>
              <a:rPr sz="1600" dirty="0" err="1"/>
              <a:t>持主索引</a:t>
            </a:r>
            <a:r>
              <a:rPr sz="1600" dirty="0"/>
              <a:t>/⼆</a:t>
            </a:r>
            <a:r>
              <a:rPr sz="1600" dirty="0" err="1"/>
              <a:t>级索引</a:t>
            </a:r>
            <a:endParaRPr sz="1600" dirty="0"/>
          </a:p>
          <a:p>
            <a:pPr marL="629920" indent="-629920">
              <a:lnSpc>
                <a:spcPct val="100000"/>
              </a:lnSpc>
              <a:spcBef>
                <a:spcPts val="2400"/>
              </a:spcBef>
              <a:buSzPct val="100000"/>
              <a:buAutoNum type="arabicPeriod"/>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600" dirty="0"/>
              <a:t>INSERT/</a:t>
            </a:r>
            <a:r>
              <a:rPr sz="1600" dirty="0" err="1"/>
              <a:t>SELECT相互不影响</a:t>
            </a:r>
            <a:endParaRPr sz="1600" dirty="0"/>
          </a:p>
          <a:p>
            <a:pPr marL="629920" indent="-629920">
              <a:lnSpc>
                <a:spcPct val="100000"/>
              </a:lnSpc>
              <a:spcBef>
                <a:spcPts val="2400"/>
              </a:spcBef>
              <a:buSzPct val="100000"/>
              <a:buAutoNum type="arabicPeriod"/>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600" dirty="0" err="1"/>
              <a:t>后台合并数据</a:t>
            </a:r>
            <a:endParaRPr sz="1600" dirty="0"/>
          </a:p>
          <a:p>
            <a:pPr marL="629920" indent="-629920">
              <a:lnSpc>
                <a:spcPct val="100000"/>
              </a:lnSpc>
              <a:spcBef>
                <a:spcPts val="2400"/>
              </a:spcBef>
              <a:buSzPct val="100000"/>
              <a:buAutoNum type="arabicPeriod"/>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600" dirty="0" err="1"/>
              <a:t>主键不唯</a:t>
            </a:r>
            <a:r>
              <a:rPr sz="1600" dirty="0"/>
              <a:t>⼀</a:t>
            </a:r>
          </a:p>
        </p:txBody>
      </p:sp>
      <p:sp>
        <p:nvSpPr>
          <p:cNvPr id="5" name="MergeTree engines">
            <a:extLst>
              <a:ext uri="{FF2B5EF4-FFF2-40B4-BE49-F238E27FC236}">
                <a16:creationId xmlns:a16="http://schemas.microsoft.com/office/drawing/2014/main" id="{FCF0B24E-3403-E146-AD95-1FF9F5C4B8F0}"/>
              </a:ext>
            </a:extLst>
          </p:cNvPr>
          <p:cNvSpPr/>
          <p:nvPr/>
        </p:nvSpPr>
        <p:spPr>
          <a:xfrm>
            <a:off x="1132249" y="2297430"/>
            <a:ext cx="3526701" cy="533684"/>
          </a:xfrm>
          <a:prstGeom prst="roundRect">
            <a:avLst>
              <a:gd name="adj" fmla="val 10129"/>
            </a:avLst>
          </a:prstGeom>
          <a:solidFill>
            <a:srgbClr val="FFCC00"/>
          </a:solidFill>
          <a:ln w="12700">
            <a:miter lim="400000"/>
          </a:ln>
        </p:spPr>
        <p:txBody>
          <a:bodyPr lIns="50800" tIns="50800" rIns="50800" bIns="50800" anchor="ctr"/>
          <a:lstStyle>
            <a:lvl1pPr algn="ctr" defTabSz="825500">
              <a:lnSpc>
                <a:spcPct val="100000"/>
              </a:lnSpc>
              <a:spcBef>
                <a:spcPts val="0"/>
              </a:spcBef>
              <a:defRPr>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err="1"/>
              <a:t>MergeTree</a:t>
            </a:r>
            <a:r>
              <a:rPr sz="2000" dirty="0"/>
              <a:t> engines</a:t>
            </a:r>
          </a:p>
        </p:txBody>
      </p:sp>
      <p:pic>
        <p:nvPicPr>
          <p:cNvPr id="10" name="图片 9">
            <a:extLst>
              <a:ext uri="{FF2B5EF4-FFF2-40B4-BE49-F238E27FC236}">
                <a16:creationId xmlns:a16="http://schemas.microsoft.com/office/drawing/2014/main" id="{81AC818B-210D-9D47-B36B-2075569D8264}"/>
              </a:ext>
            </a:extLst>
          </p:cNvPr>
          <p:cNvPicPr>
            <a:picLocks noChangeAspect="1"/>
          </p:cNvPicPr>
          <p:nvPr/>
        </p:nvPicPr>
        <p:blipFill>
          <a:blip r:embed="rId2"/>
          <a:stretch>
            <a:fillRect/>
          </a:stretch>
        </p:blipFill>
        <p:spPr>
          <a:xfrm>
            <a:off x="6012734" y="2531516"/>
            <a:ext cx="5047017" cy="3761092"/>
          </a:xfrm>
          <a:prstGeom prst="rect">
            <a:avLst/>
          </a:prstGeom>
        </p:spPr>
      </p:pic>
    </p:spTree>
    <p:extLst>
      <p:ext uri="{BB962C8B-B14F-4D97-AF65-F5344CB8AC3E}">
        <p14:creationId xmlns:p14="http://schemas.microsoft.com/office/powerpoint/2010/main" val="15506327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88" name="ClickHouse性能调优"/>
          <p:cNvSpPr/>
          <p:nvPr/>
        </p:nvSpPr>
        <p:spPr>
          <a:xfrm>
            <a:off x="949643" y="569278"/>
            <a:ext cx="635000" cy="635000"/>
          </a:xfrm>
          <a:prstGeom prst="line">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 ClickHouse性能调优</a:t>
            </a:r>
          </a:p>
        </p:txBody>
      </p:sp>
      <p:sp>
        <p:nvSpPr>
          <p:cNvPr id="589" name="矩形"/>
          <p:cNvSpPr/>
          <p:nvPr/>
        </p:nvSpPr>
        <p:spPr>
          <a:xfrm>
            <a:off x="631655" y="214676"/>
            <a:ext cx="190500" cy="571500"/>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 name="图片 2">
            <a:extLst>
              <a:ext uri="{FF2B5EF4-FFF2-40B4-BE49-F238E27FC236}">
                <a16:creationId xmlns:a16="http://schemas.microsoft.com/office/drawing/2014/main" id="{13093625-0426-9342-A5C0-6A256EBE3A87}"/>
              </a:ext>
            </a:extLst>
          </p:cNvPr>
          <p:cNvPicPr>
            <a:picLocks noChangeAspect="1"/>
          </p:cNvPicPr>
          <p:nvPr/>
        </p:nvPicPr>
        <p:blipFill>
          <a:blip r:embed="rId2"/>
          <a:stretch>
            <a:fillRect/>
          </a:stretch>
        </p:blipFill>
        <p:spPr>
          <a:xfrm>
            <a:off x="0" y="1322947"/>
            <a:ext cx="12192000" cy="4965775"/>
          </a:xfrm>
          <a:prstGeom prst="rect">
            <a:avLst/>
          </a:prstGeom>
        </p:spPr>
      </p:pic>
    </p:spTree>
    <p:extLst>
      <p:ext uri="{BB962C8B-B14F-4D97-AF65-F5344CB8AC3E}">
        <p14:creationId xmlns:p14="http://schemas.microsoft.com/office/powerpoint/2010/main" val="2516765182"/>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620" name="ClickHouse性能调优"/>
          <p:cNvSpPr/>
          <p:nvPr/>
        </p:nvSpPr>
        <p:spPr>
          <a:xfrm>
            <a:off x="949643" y="566738"/>
            <a:ext cx="635000" cy="635000"/>
          </a:xfrm>
          <a:prstGeom prst="line">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 ClickHouse性能调优</a:t>
            </a:r>
          </a:p>
        </p:txBody>
      </p:sp>
      <p:sp>
        <p:nvSpPr>
          <p:cNvPr id="621" name="矩形"/>
          <p:cNvSpPr/>
          <p:nvPr/>
        </p:nvSpPr>
        <p:spPr>
          <a:xfrm>
            <a:off x="641350" y="312738"/>
            <a:ext cx="190500" cy="571500"/>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 name="图片 2">
            <a:extLst>
              <a:ext uri="{FF2B5EF4-FFF2-40B4-BE49-F238E27FC236}">
                <a16:creationId xmlns:a16="http://schemas.microsoft.com/office/drawing/2014/main" id="{3CC9BE28-9DBC-1B47-8BA9-7AA6D0BAC90B}"/>
              </a:ext>
            </a:extLst>
          </p:cNvPr>
          <p:cNvPicPr>
            <a:picLocks noChangeAspect="1"/>
          </p:cNvPicPr>
          <p:nvPr/>
        </p:nvPicPr>
        <p:blipFill>
          <a:blip r:embed="rId2"/>
          <a:stretch>
            <a:fillRect/>
          </a:stretch>
        </p:blipFill>
        <p:spPr>
          <a:xfrm>
            <a:off x="0" y="1687576"/>
            <a:ext cx="12192000" cy="4780705"/>
          </a:xfrm>
          <a:prstGeom prst="rect">
            <a:avLst/>
          </a:prstGeom>
        </p:spPr>
      </p:pic>
    </p:spTree>
    <p:extLst>
      <p:ext uri="{BB962C8B-B14F-4D97-AF65-F5344CB8AC3E}">
        <p14:creationId xmlns:p14="http://schemas.microsoft.com/office/powerpoint/2010/main" val="74717162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44136-6241-4A47-9FB4-7C5EC146AB9F}"/>
              </a:ext>
            </a:extLst>
          </p:cNvPr>
          <p:cNvSpPr>
            <a:spLocks noGrp="1"/>
          </p:cNvSpPr>
          <p:nvPr>
            <p:ph type="title"/>
          </p:nvPr>
        </p:nvSpPr>
        <p:spPr/>
        <p:txBody>
          <a:bodyPr/>
          <a:lstStyle/>
          <a:p>
            <a:r>
              <a:rPr kumimoji="1" lang="zh-CN" altLang="en-US" dirty="0"/>
              <a:t>列式存储</a:t>
            </a:r>
          </a:p>
        </p:txBody>
      </p:sp>
      <p:sp>
        <p:nvSpPr>
          <p:cNvPr id="3" name="内容占位符 2">
            <a:extLst>
              <a:ext uri="{FF2B5EF4-FFF2-40B4-BE49-F238E27FC236}">
                <a16:creationId xmlns:a16="http://schemas.microsoft.com/office/drawing/2014/main" id="{A87D18FC-F40B-B144-B31C-637C34FDF145}"/>
              </a:ext>
            </a:extLst>
          </p:cNvPr>
          <p:cNvSpPr>
            <a:spLocks noGrp="1"/>
          </p:cNvSpPr>
          <p:nvPr>
            <p:ph idx="1"/>
          </p:nvPr>
        </p:nvSpPr>
        <p:spPr/>
        <p:txBody>
          <a:bodyPr/>
          <a:lstStyle/>
          <a:p>
            <a:r>
              <a:rPr kumimoji="1" lang="zh-CN" altLang="en-US" dirty="0"/>
              <a:t>优化扫描性能</a:t>
            </a:r>
            <a:endParaRPr kumimoji="1" lang="en-US" altLang="zh-CN" dirty="0"/>
          </a:p>
          <a:p>
            <a:pPr lvl="1"/>
            <a:r>
              <a:rPr kumimoji="1" lang="zh-CN" altLang="en-US" dirty="0"/>
              <a:t>能够预测扫描时间而不用读其他不必要的列数据</a:t>
            </a:r>
            <a:endParaRPr kumimoji="1" lang="en-US" altLang="zh-CN" dirty="0"/>
          </a:p>
          <a:p>
            <a:pPr lvl="1"/>
            <a:r>
              <a:rPr kumimoji="1" lang="zh-CN" altLang="en-US" dirty="0"/>
              <a:t>有效编码能够提高压缩比减少</a:t>
            </a:r>
            <a:r>
              <a:rPr kumimoji="1" lang="en-US" altLang="zh-CN" dirty="0"/>
              <a:t>IO</a:t>
            </a:r>
          </a:p>
          <a:p>
            <a:pPr lvl="1"/>
            <a:r>
              <a:rPr kumimoji="1" lang="zh-CN" altLang="en-US" dirty="0"/>
              <a:t>同类型数据在最新处理器上表现更好（向量， 流水线）</a:t>
            </a:r>
            <a:endParaRPr kumimoji="1" lang="en-US" altLang="zh-CN" dirty="0"/>
          </a:p>
          <a:p>
            <a:r>
              <a:rPr kumimoji="1" lang="zh-CN" altLang="en-US" dirty="0"/>
              <a:t>随机访问性能代价</a:t>
            </a:r>
            <a:endParaRPr kumimoji="1" lang="en-US" altLang="zh-CN" dirty="0"/>
          </a:p>
          <a:p>
            <a:pPr lvl="1"/>
            <a:r>
              <a:rPr kumimoji="1" lang="zh-CN" altLang="en-US" dirty="0"/>
              <a:t>单行访问需要大量寻址</a:t>
            </a:r>
            <a:endParaRPr kumimoji="1" lang="en-US" altLang="zh-CN" dirty="0"/>
          </a:p>
          <a:p>
            <a:pPr lvl="1"/>
            <a:r>
              <a:rPr kumimoji="1" lang="zh-CN" altLang="en-US" dirty="0"/>
              <a:t>随机访问更加廉价（更便宜的 </a:t>
            </a:r>
            <a:r>
              <a:rPr kumimoji="1" lang="en-US" altLang="zh-CN" dirty="0"/>
              <a:t>RAM</a:t>
            </a:r>
            <a:r>
              <a:rPr kumimoji="1" lang="zh-CN" altLang="en-US" dirty="0"/>
              <a:t> ， </a:t>
            </a:r>
            <a:r>
              <a:rPr kumimoji="1" lang="en-US" altLang="zh-CN" dirty="0"/>
              <a:t>SSD</a:t>
            </a:r>
            <a:r>
              <a:rPr kumimoji="1" lang="zh-CN" altLang="en-US" dirty="0"/>
              <a:t>， </a:t>
            </a:r>
            <a:r>
              <a:rPr kumimoji="1" lang="en-US" altLang="zh-CN" dirty="0"/>
              <a:t>NVRAM</a:t>
            </a:r>
            <a:r>
              <a:rPr kumimoji="1" lang="zh-CN" altLang="en-US" dirty="0"/>
              <a:t>）</a:t>
            </a:r>
            <a:endParaRPr kumimoji="1" lang="en-US" altLang="zh-CN" dirty="0"/>
          </a:p>
          <a:p>
            <a:pPr lvl="1"/>
            <a:endParaRPr kumimoji="1" lang="zh-CN" altLang="en-US" dirty="0"/>
          </a:p>
        </p:txBody>
      </p:sp>
    </p:spTree>
    <p:extLst>
      <p:ext uri="{BB962C8B-B14F-4D97-AF65-F5344CB8AC3E}">
        <p14:creationId xmlns:p14="http://schemas.microsoft.com/office/powerpoint/2010/main" val="35255848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647" name="ClickHouse性能调优"/>
          <p:cNvSpPr/>
          <p:nvPr/>
        </p:nvSpPr>
        <p:spPr>
          <a:xfrm>
            <a:off x="949643" y="566738"/>
            <a:ext cx="635000" cy="635000"/>
          </a:xfrm>
          <a:prstGeom prst="line">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dirty="0"/>
              <a:t> </a:t>
            </a:r>
            <a:r>
              <a:rPr sz="3500" dirty="0" err="1"/>
              <a:t>ClickHouse性能调优</a:t>
            </a:r>
            <a:endParaRPr sz="3500" dirty="0"/>
          </a:p>
        </p:txBody>
      </p:sp>
      <p:sp>
        <p:nvSpPr>
          <p:cNvPr id="648" name="矩形"/>
          <p:cNvSpPr/>
          <p:nvPr/>
        </p:nvSpPr>
        <p:spPr>
          <a:xfrm>
            <a:off x="641350" y="312738"/>
            <a:ext cx="190500" cy="571500"/>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 name="图片 2">
            <a:extLst>
              <a:ext uri="{FF2B5EF4-FFF2-40B4-BE49-F238E27FC236}">
                <a16:creationId xmlns:a16="http://schemas.microsoft.com/office/drawing/2014/main" id="{DE19AAAA-86D0-0149-9454-E069CA3FCC65}"/>
              </a:ext>
            </a:extLst>
          </p:cNvPr>
          <p:cNvPicPr>
            <a:picLocks noChangeAspect="1"/>
          </p:cNvPicPr>
          <p:nvPr/>
        </p:nvPicPr>
        <p:blipFill>
          <a:blip r:embed="rId2"/>
          <a:stretch>
            <a:fillRect/>
          </a:stretch>
        </p:blipFill>
        <p:spPr>
          <a:xfrm>
            <a:off x="14748" y="1391448"/>
            <a:ext cx="12192000" cy="5451804"/>
          </a:xfrm>
          <a:prstGeom prst="rect">
            <a:avLst/>
          </a:prstGeom>
        </p:spPr>
      </p:pic>
    </p:spTree>
    <p:extLst>
      <p:ext uri="{BB962C8B-B14F-4D97-AF65-F5344CB8AC3E}">
        <p14:creationId xmlns:p14="http://schemas.microsoft.com/office/powerpoint/2010/main" val="1047817709"/>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653" name="配置选型…"/>
          <p:cNvSpPr/>
          <p:nvPr/>
        </p:nvSpPr>
        <p:spPr>
          <a:xfrm>
            <a:off x="632333" y="1719440"/>
            <a:ext cx="2095501" cy="560653"/>
          </a:xfrm>
          <a:prstGeom prst="roundRect">
            <a:avLst>
              <a:gd name="adj" fmla="val 16989"/>
            </a:avLst>
          </a:prstGeom>
          <a:solidFill>
            <a:srgbClr val="FFCC00"/>
          </a:solidFill>
          <a:ln w="12700">
            <a:miter lim="400000"/>
          </a:ln>
        </p:spPr>
        <p:txBody>
          <a:bodyPr lIns="25400" tIns="25400" rIns="25400" bIns="25400" anchor="ctr"/>
          <a:lstStyle/>
          <a:p>
            <a:pPr algn="ctr" defTabSz="412750">
              <a:defRPr sz="36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pPr>
            <a:endParaRPr sz="3200" dirty="0"/>
          </a:p>
          <a:p>
            <a:pPr algn="ctr" defTabSz="412750">
              <a:defRPr sz="36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pPr>
            <a:r>
              <a:rPr sz="3200" dirty="0" err="1"/>
              <a:t>配置选型</a:t>
            </a:r>
            <a:endParaRPr sz="3200" dirty="0"/>
          </a:p>
          <a:p>
            <a:pPr algn="ctr" defTabSz="412750">
              <a:defRPr sz="32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pPr>
            <a:endParaRPr sz="3200" dirty="0"/>
          </a:p>
        </p:txBody>
      </p:sp>
      <p:sp>
        <p:nvSpPr>
          <p:cNvPr id="654" name="数据节点"/>
          <p:cNvSpPr txBox="1"/>
          <p:nvPr/>
        </p:nvSpPr>
        <p:spPr>
          <a:xfrm>
            <a:off x="4061333" y="1711122"/>
            <a:ext cx="888448" cy="260584"/>
          </a:xfrm>
          <a:prstGeom prst="rect">
            <a:avLst/>
          </a:prstGeom>
          <a:ln w="12700">
            <a:miter lim="400000"/>
          </a:ln>
        </p:spPr>
        <p:txBody>
          <a:bodyPr wrap="none" lIns="25400" tIns="25400" rIns="25400" bIns="25400" anchor="ctr">
            <a:spAutoFit/>
          </a:bodyPr>
          <a:lstStyle>
            <a:lvl1pPr>
              <a:lnSpc>
                <a:spcPct val="80000"/>
              </a:lnSpc>
              <a:spcBef>
                <a:spcPts val="0"/>
              </a:spcBef>
              <a:defRPr sz="3400" spc="-68">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700"/>
              <a:t>数据节点</a:t>
            </a:r>
          </a:p>
        </p:txBody>
      </p:sp>
      <p:sp>
        <p:nvSpPr>
          <p:cNvPr id="655" name="CPU： 主频越⾼越好，通常也建议配置32cores以上的机型…"/>
          <p:cNvSpPr txBox="1"/>
          <p:nvPr/>
        </p:nvSpPr>
        <p:spPr>
          <a:xfrm>
            <a:off x="4061333" y="2191689"/>
            <a:ext cx="7481931" cy="2030877"/>
          </a:xfrm>
          <a:prstGeom prst="rect">
            <a:avLst/>
          </a:prstGeom>
          <a:ln w="12700">
            <a:miter lim="400000"/>
          </a:ln>
        </p:spPr>
        <p:txBody>
          <a:bodyPr lIns="25400" tIns="25400" rIns="25400" bIns="25400" anchor="ctr">
            <a:spAutoFit/>
          </a:bodyPr>
          <a:lstStyle/>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a:t>CPU： 主频越⾼越好，通常也建议配置32cores以上的机型</a:t>
            </a:r>
          </a:p>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a:t>内存：当然内存越⼤越好，PageCache加速作⽤越明显。通常建议配置128GB以上内存</a:t>
            </a:r>
          </a:p>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a:t>磁盘：HDD盘即可，RAID-10，RAID-5，RAID-6或RAID-50。如果查询数据量⼤，邀请延迟低，上SSD/NVME</a:t>
            </a:r>
          </a:p>
        </p:txBody>
      </p:sp>
      <p:sp>
        <p:nvSpPr>
          <p:cNvPr id="656" name="ZK节点"/>
          <p:cNvSpPr txBox="1"/>
          <p:nvPr/>
        </p:nvSpPr>
        <p:spPr>
          <a:xfrm>
            <a:off x="4061333" y="4695622"/>
            <a:ext cx="724942" cy="260584"/>
          </a:xfrm>
          <a:prstGeom prst="rect">
            <a:avLst/>
          </a:prstGeom>
          <a:ln w="12700">
            <a:miter lim="400000"/>
          </a:ln>
        </p:spPr>
        <p:txBody>
          <a:bodyPr wrap="none" lIns="25400" tIns="25400" rIns="25400" bIns="25400" anchor="ctr">
            <a:spAutoFit/>
          </a:bodyPr>
          <a:lstStyle>
            <a:lvl1pPr>
              <a:lnSpc>
                <a:spcPct val="80000"/>
              </a:lnSpc>
              <a:spcBef>
                <a:spcPts val="0"/>
              </a:spcBef>
              <a:defRPr sz="3400" spc="-68">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700"/>
              <a:t>ZK节点</a:t>
            </a:r>
          </a:p>
        </p:txBody>
      </p:sp>
      <p:sp>
        <p:nvSpPr>
          <p:cNvPr id="657" name="ZK节点的负载与集群的数据量成正⽐。当数据规模在TB级别时，建议为ZK节点选择SSD盘。"/>
          <p:cNvSpPr txBox="1"/>
          <p:nvPr/>
        </p:nvSpPr>
        <p:spPr>
          <a:xfrm>
            <a:off x="4061333" y="5135824"/>
            <a:ext cx="7481931" cy="653064"/>
          </a:xfrm>
          <a:prstGeom prst="rect">
            <a:avLst/>
          </a:prstGeom>
          <a:ln w="12700">
            <a:miter lim="400000"/>
          </a:ln>
        </p:spPr>
        <p:txBody>
          <a:bodyPr lIns="25400" tIns="25400" rIns="25400" bIns="25400" anchor="ctr">
            <a:spAutoFit/>
          </a:bodyPr>
          <a:lstStyle>
            <a:lvl1pPr>
              <a:lnSpc>
                <a:spcPct val="120000"/>
              </a:lnSpc>
              <a:spcBef>
                <a:spcPts val="24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700"/>
              <a:t>ZK节点的负载与集群的数据量成正⽐。当数据规模在TB级别时，建议为ZK节点选择SSD盘。</a:t>
            </a:r>
          </a:p>
        </p:txBody>
      </p:sp>
      <p:sp>
        <p:nvSpPr>
          <p:cNvPr id="658" name="ClickHouse性能调优"/>
          <p:cNvSpPr/>
          <p:nvPr/>
        </p:nvSpPr>
        <p:spPr>
          <a:xfrm>
            <a:off x="949643" y="566738"/>
            <a:ext cx="635000" cy="635000"/>
          </a:xfrm>
          <a:prstGeom prst="line">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 ClickHouse性能调优</a:t>
            </a:r>
          </a:p>
        </p:txBody>
      </p:sp>
      <p:sp>
        <p:nvSpPr>
          <p:cNvPr id="659" name="矩形"/>
          <p:cNvSpPr/>
          <p:nvPr/>
        </p:nvSpPr>
        <p:spPr>
          <a:xfrm>
            <a:off x="633730" y="271057"/>
            <a:ext cx="190500" cy="571500"/>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Tree>
    <p:extLst>
      <p:ext uri="{BB962C8B-B14F-4D97-AF65-F5344CB8AC3E}">
        <p14:creationId xmlns:p14="http://schemas.microsoft.com/office/powerpoint/2010/main" val="1667343503"/>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664" name="基础参数…"/>
          <p:cNvSpPr/>
          <p:nvPr/>
        </p:nvSpPr>
        <p:spPr>
          <a:xfrm>
            <a:off x="632333" y="1719440"/>
            <a:ext cx="2095501" cy="560653"/>
          </a:xfrm>
          <a:prstGeom prst="roundRect">
            <a:avLst>
              <a:gd name="adj" fmla="val 16989"/>
            </a:avLst>
          </a:prstGeom>
          <a:solidFill>
            <a:srgbClr val="FFCC00"/>
          </a:solidFill>
          <a:ln w="12700">
            <a:miter lim="400000"/>
          </a:ln>
        </p:spPr>
        <p:txBody>
          <a:bodyPr lIns="25400" tIns="25400" rIns="25400" bIns="25400" anchor="ctr"/>
          <a:lstStyle/>
          <a:p>
            <a:pPr algn="ctr" defTabSz="412750">
              <a:defRPr sz="36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pPr>
            <a:r>
              <a:rPr sz="3200" dirty="0" err="1"/>
              <a:t>基础参数</a:t>
            </a:r>
            <a:endParaRPr sz="3200" dirty="0"/>
          </a:p>
        </p:txBody>
      </p:sp>
      <p:sp>
        <p:nvSpPr>
          <p:cNvPr id="665" name="max_threads: 查询使⽤的线程数量，默认为核数⼀半…"/>
          <p:cNvSpPr txBox="1"/>
          <p:nvPr/>
        </p:nvSpPr>
        <p:spPr>
          <a:xfrm>
            <a:off x="4074033" y="1733960"/>
            <a:ext cx="7481931" cy="4376647"/>
          </a:xfrm>
          <a:prstGeom prst="rect">
            <a:avLst/>
          </a:prstGeom>
          <a:ln w="12700">
            <a:miter lim="400000"/>
          </a:ln>
        </p:spPr>
        <p:txBody>
          <a:bodyPr lIns="25400" tIns="25400" rIns="25400" bIns="25400" anchor="ctr">
            <a:spAutoFit/>
          </a:bodyPr>
          <a:lstStyle/>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b="1">
                <a:solidFill>
                  <a:srgbClr val="18B201"/>
                </a:solidFill>
              </a:rPr>
              <a:t>max_threads</a:t>
            </a:r>
            <a:r>
              <a:rPr sz="1700"/>
              <a:t>: 查询使⽤的线程数量，默认为核数⼀半</a:t>
            </a:r>
          </a:p>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b="1">
                <a:solidFill>
                  <a:srgbClr val="1AB301"/>
                </a:solidFill>
              </a:rPr>
              <a:t>max_memory_usage</a:t>
            </a:r>
            <a:r>
              <a:rPr sz="1700"/>
              <a:t>: 单次查询允许使⽤的内存量</a:t>
            </a:r>
          </a:p>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b="1">
                <a:solidFill>
                  <a:srgbClr val="1AB301"/>
                </a:solidFill>
              </a:rPr>
              <a:t>max_memory_usage_for_all_users</a:t>
            </a:r>
            <a:r>
              <a:rPr sz="1700"/>
              <a:t>：clickhouse进程允许使⽤的内存量,</a:t>
            </a:r>
          </a:p>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a:t>通常需要考虑为OS预留内存</a:t>
            </a:r>
          </a:p>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b="1">
                <a:solidFill>
                  <a:srgbClr val="1AB301"/>
                </a:solidFill>
              </a:rPr>
              <a:t>max_bytes_before_external_group_by</a:t>
            </a:r>
            <a:r>
              <a:rPr sz="1700"/>
              <a:t>: GROUP BY 操作使⽤内存超过该阈值后，  数据会写⼊磁盘，建议设置为max_memory_usage/2</a:t>
            </a:r>
          </a:p>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b="1">
                <a:solidFill>
                  <a:srgbClr val="1AB303"/>
                </a:solidFill>
              </a:rPr>
              <a:t>max_concurrent_queries</a:t>
            </a:r>
            <a:r>
              <a:rPr sz="1700"/>
              <a:t>: 最⼤并发数限制 </a:t>
            </a:r>
          </a:p>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b="1">
                <a:solidFill>
                  <a:srgbClr val="1AB301"/>
                </a:solidFill>
              </a:rPr>
              <a:t>max_bytes_before_external_sort</a:t>
            </a:r>
            <a:r>
              <a:rPr sz="1700"/>
              <a:t>: order by 排序溢写磁盘阈值</a:t>
            </a:r>
          </a:p>
          <a:p>
            <a:pPr>
              <a:lnSpc>
                <a:spcPct val="120000"/>
              </a:lnSpc>
              <a:spcBef>
                <a:spcPts val="17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700" b="1">
                <a:solidFill>
                  <a:srgbClr val="1AB301"/>
                </a:solidFill>
              </a:rPr>
              <a:t>background_pool_size</a:t>
            </a:r>
            <a:r>
              <a:rPr sz="1700"/>
              <a:t>: 后台线程组</a:t>
            </a:r>
          </a:p>
        </p:txBody>
      </p:sp>
      <p:sp>
        <p:nvSpPr>
          <p:cNvPr id="666" name="ClickHouse性能调优"/>
          <p:cNvSpPr/>
          <p:nvPr/>
        </p:nvSpPr>
        <p:spPr>
          <a:xfrm>
            <a:off x="949643" y="566738"/>
            <a:ext cx="635000" cy="635000"/>
          </a:xfrm>
          <a:prstGeom prst="line">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 ClickHouse性能调优</a:t>
            </a:r>
          </a:p>
        </p:txBody>
      </p:sp>
      <p:sp>
        <p:nvSpPr>
          <p:cNvPr id="667" name="矩形"/>
          <p:cNvSpPr/>
          <p:nvPr/>
        </p:nvSpPr>
        <p:spPr>
          <a:xfrm>
            <a:off x="633730" y="344797"/>
            <a:ext cx="190500" cy="571500"/>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Tree>
    <p:extLst>
      <p:ext uri="{BB962C8B-B14F-4D97-AF65-F5344CB8AC3E}">
        <p14:creationId xmlns:p14="http://schemas.microsoft.com/office/powerpoint/2010/main" val="3203036442"/>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椭圆 7175">
            <a:extLst>
              <a:ext uri="{FF2B5EF4-FFF2-40B4-BE49-F238E27FC236}">
                <a16:creationId xmlns:a16="http://schemas.microsoft.com/office/drawing/2014/main" id="{D6244A87-F64D-9740-927B-8470DA097854}"/>
              </a:ext>
            </a:extLst>
          </p:cNvPr>
          <p:cNvSpPr>
            <a:spLocks noChangeArrowheads="1"/>
          </p:cNvSpPr>
          <p:nvPr/>
        </p:nvSpPr>
        <p:spPr bwMode="auto">
          <a:xfrm>
            <a:off x="2927649" y="2694517"/>
            <a:ext cx="1344084" cy="1341967"/>
          </a:xfrm>
          <a:prstGeom prst="ellipse">
            <a:avLst/>
          </a:prstGeom>
          <a:solidFill>
            <a:srgbClr val="FC4A6E"/>
          </a:solidFill>
          <a:ln w="57150">
            <a:solidFill>
              <a:srgbClr val="D63657"/>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867" dirty="0">
                <a:solidFill>
                  <a:schemeClr val="bg1"/>
                </a:solidFill>
              </a:rPr>
              <a:t>4</a:t>
            </a:r>
            <a:endParaRPr lang="zh-CN" altLang="en-US" sz="5867" dirty="0">
              <a:solidFill>
                <a:schemeClr val="bg1"/>
              </a:solidFill>
            </a:endParaRPr>
          </a:p>
        </p:txBody>
      </p:sp>
      <p:sp>
        <p:nvSpPr>
          <p:cNvPr id="20485" name="矩形 7176">
            <a:extLst>
              <a:ext uri="{FF2B5EF4-FFF2-40B4-BE49-F238E27FC236}">
                <a16:creationId xmlns:a16="http://schemas.microsoft.com/office/drawing/2014/main" id="{8D587DE6-2B2C-7C42-B60E-0338BC12896C}"/>
              </a:ext>
            </a:extLst>
          </p:cNvPr>
          <p:cNvSpPr>
            <a:spLocks noGrp="1" noChangeArrowheads="1"/>
          </p:cNvSpPr>
          <p:nvPr/>
        </p:nvSpPr>
        <p:spPr bwMode="auto">
          <a:xfrm>
            <a:off x="5327915" y="2882899"/>
            <a:ext cx="9505949"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5333" dirty="0" err="1">
                <a:ea typeface="微软雅黑" panose="020B0503020204020204" pitchFamily="34" charset="-122"/>
              </a:rPr>
              <a:t>ClickHouse</a:t>
            </a:r>
            <a:r>
              <a:rPr lang="zh-CN" altLang="en-US" sz="5333" dirty="0">
                <a:ea typeface="微软雅黑" panose="020B0503020204020204" pitchFamily="34" charset="-122"/>
              </a:rPr>
              <a:t>的应用</a:t>
            </a:r>
          </a:p>
        </p:txBody>
      </p:sp>
    </p:spTree>
    <p:extLst>
      <p:ext uri="{BB962C8B-B14F-4D97-AF65-F5344CB8AC3E}">
        <p14:creationId xmlns:p14="http://schemas.microsoft.com/office/powerpoint/2010/main" val="2682353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E54912-9E27-674F-9281-73AB0E625F0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8340"/>
            <a:ext cx="12192000" cy="6701320"/>
          </a:xfrm>
          <a:prstGeom prst="rect">
            <a:avLst/>
          </a:prstGeom>
        </p:spPr>
      </p:pic>
    </p:spTree>
    <p:extLst>
      <p:ext uri="{BB962C8B-B14F-4D97-AF65-F5344CB8AC3E}">
        <p14:creationId xmlns:p14="http://schemas.microsoft.com/office/powerpoint/2010/main" val="33505860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94ECD8-D2DD-F44E-9FB9-2FD6C837C6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9554"/>
            <a:ext cx="12192000" cy="6658892"/>
          </a:xfrm>
          <a:prstGeom prst="rect">
            <a:avLst/>
          </a:prstGeom>
        </p:spPr>
      </p:pic>
    </p:spTree>
    <p:extLst>
      <p:ext uri="{BB962C8B-B14F-4D97-AF65-F5344CB8AC3E}">
        <p14:creationId xmlns:p14="http://schemas.microsoft.com/office/powerpoint/2010/main" val="20887888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0070B9-3E0B-1143-A365-B538C788C5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00157"/>
            <a:ext cx="10704512" cy="5873919"/>
          </a:xfrm>
          <a:prstGeom prst="rect">
            <a:avLst/>
          </a:prstGeom>
        </p:spPr>
      </p:pic>
    </p:spTree>
    <p:extLst>
      <p:ext uri="{BB962C8B-B14F-4D97-AF65-F5344CB8AC3E}">
        <p14:creationId xmlns:p14="http://schemas.microsoft.com/office/powerpoint/2010/main" val="34748883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39D3197-E4AA-A04E-865F-F508D536A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34909"/>
            <a:ext cx="11088555" cy="5317319"/>
          </a:xfrm>
          <a:prstGeom prst="rect">
            <a:avLst/>
          </a:prstGeom>
        </p:spPr>
      </p:pic>
    </p:spTree>
    <p:extLst>
      <p:ext uri="{BB962C8B-B14F-4D97-AF65-F5344CB8AC3E}">
        <p14:creationId xmlns:p14="http://schemas.microsoft.com/office/powerpoint/2010/main" val="1860114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97" name="常⻅ClickHouse实时分析场景举例"/>
          <p:cNvSpPr txBox="1"/>
          <p:nvPr/>
        </p:nvSpPr>
        <p:spPr>
          <a:xfrm>
            <a:off x="949537" y="675593"/>
            <a:ext cx="6562694" cy="499689"/>
          </a:xfrm>
          <a:prstGeom prst="rect">
            <a:avLst/>
          </a:prstGeom>
          <a:ln w="12700">
            <a:miter lim="400000"/>
          </a:ln>
        </p:spPr>
        <p:txBody>
          <a:bodyPr wrap="none" lIns="25400" tIns="25400" rIns="25400" bIns="25400"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298" name="矩形"/>
          <p:cNvSpPr/>
          <p:nvPr/>
        </p:nvSpPr>
        <p:spPr>
          <a:xfrm>
            <a:off x="633790" y="639687"/>
            <a:ext cx="190501" cy="571501"/>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299" name="235555.png" descr="235555.png"/>
          <p:cNvPicPr>
            <a:picLocks noChangeAspect="1"/>
          </p:cNvPicPr>
          <p:nvPr/>
        </p:nvPicPr>
        <p:blipFill>
          <a:blip r:embed="rId2"/>
          <a:stretch>
            <a:fillRect/>
          </a:stretch>
        </p:blipFill>
        <p:spPr>
          <a:xfrm>
            <a:off x="2260819" y="2661812"/>
            <a:ext cx="6692900" cy="2687701"/>
          </a:xfrm>
          <a:prstGeom prst="rect">
            <a:avLst/>
          </a:prstGeom>
          <a:ln w="12700">
            <a:miter lim="400000"/>
            <a:headEnd/>
            <a:tailEnd/>
          </a:ln>
        </p:spPr>
      </p:pic>
      <p:sp>
        <p:nvSpPr>
          <p:cNvPr id="300" name="场景1： 物化视图应⽤：数据摄⼊"/>
          <p:cNvSpPr txBox="1"/>
          <p:nvPr/>
        </p:nvSpPr>
        <p:spPr>
          <a:xfrm>
            <a:off x="3883533" y="1666371"/>
            <a:ext cx="3671070"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场景1： </a:t>
            </a:r>
            <a:r>
              <a:rPr sz="2000" dirty="0" err="1"/>
              <a:t>物化视图应</a:t>
            </a:r>
            <a:r>
              <a:rPr sz="2000" dirty="0"/>
              <a:t>⽤：</a:t>
            </a:r>
            <a:r>
              <a:rPr sz="2000" dirty="0" err="1"/>
              <a:t>数据摄</a:t>
            </a:r>
            <a:r>
              <a:rPr sz="2000" dirty="0"/>
              <a:t>⼊</a:t>
            </a:r>
          </a:p>
        </p:txBody>
      </p:sp>
    </p:spTree>
    <p:extLst>
      <p:ext uri="{BB962C8B-B14F-4D97-AF65-F5344CB8AC3E}">
        <p14:creationId xmlns:p14="http://schemas.microsoft.com/office/powerpoint/2010/main" val="1812103000"/>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03" name="常⻅ClickHouse实时分析场景举例"/>
          <p:cNvSpPr txBox="1"/>
          <p:nvPr/>
        </p:nvSpPr>
        <p:spPr>
          <a:xfrm>
            <a:off x="949537" y="675593"/>
            <a:ext cx="6562694" cy="499689"/>
          </a:xfrm>
          <a:prstGeom prst="rect">
            <a:avLst/>
          </a:prstGeom>
          <a:ln w="12700">
            <a:miter lim="400000"/>
          </a:ln>
        </p:spPr>
        <p:txBody>
          <a:bodyPr wrap="none" lIns="25400" tIns="25400" rIns="25400" bIns="25400"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04" name="矩形"/>
          <p:cNvSpPr/>
          <p:nvPr/>
        </p:nvSpPr>
        <p:spPr>
          <a:xfrm>
            <a:off x="633790" y="639687"/>
            <a:ext cx="190501" cy="571501"/>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05" name="12344.png" descr="12344.png"/>
          <p:cNvPicPr>
            <a:picLocks noChangeAspect="1"/>
          </p:cNvPicPr>
          <p:nvPr/>
        </p:nvPicPr>
        <p:blipFill>
          <a:blip r:embed="rId2"/>
          <a:stretch>
            <a:fillRect/>
          </a:stretch>
        </p:blipFill>
        <p:spPr>
          <a:xfrm>
            <a:off x="2749411" y="2671665"/>
            <a:ext cx="6693179" cy="2894936"/>
          </a:xfrm>
          <a:prstGeom prst="rect">
            <a:avLst/>
          </a:prstGeom>
          <a:ln w="12700">
            <a:miter lim="400000"/>
            <a:headEnd/>
            <a:tailEnd/>
          </a:ln>
        </p:spPr>
      </p:pic>
      <p:sp>
        <p:nvSpPr>
          <p:cNvPr id="306" name="场景1： 物化视图应⽤：数据摄⼊"/>
          <p:cNvSpPr txBox="1"/>
          <p:nvPr/>
        </p:nvSpPr>
        <p:spPr>
          <a:xfrm>
            <a:off x="3883533" y="1666370"/>
            <a:ext cx="3671070"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场景1： </a:t>
            </a:r>
            <a:r>
              <a:rPr sz="2000" dirty="0" err="1"/>
              <a:t>物化视图应</a:t>
            </a:r>
            <a:r>
              <a:rPr sz="2000" dirty="0"/>
              <a:t>⽤：</a:t>
            </a:r>
            <a:r>
              <a:rPr sz="2000" dirty="0" err="1"/>
              <a:t>数据摄</a:t>
            </a:r>
            <a:r>
              <a:rPr sz="2000" dirty="0"/>
              <a:t>⼊</a:t>
            </a:r>
          </a:p>
        </p:txBody>
      </p:sp>
    </p:spTree>
    <p:extLst>
      <p:ext uri="{BB962C8B-B14F-4D97-AF65-F5344CB8AC3E}">
        <p14:creationId xmlns:p14="http://schemas.microsoft.com/office/powerpoint/2010/main" val="212785503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E14B5F-E94D-6840-BFB7-903FDC343902}"/>
              </a:ext>
            </a:extLst>
          </p:cNvPr>
          <p:cNvSpPr>
            <a:spLocks noGrp="1"/>
          </p:cNvSpPr>
          <p:nvPr>
            <p:ph type="title"/>
          </p:nvPr>
        </p:nvSpPr>
        <p:spPr/>
        <p:txBody>
          <a:bodyPr/>
          <a:lstStyle/>
          <a:p>
            <a:r>
              <a:rPr kumimoji="1" lang="zh-CN" altLang="en-US" dirty="0"/>
              <a:t>编码和压缩</a:t>
            </a:r>
          </a:p>
        </p:txBody>
      </p:sp>
      <p:pic>
        <p:nvPicPr>
          <p:cNvPr id="7" name="内容占位符 6">
            <a:extLst>
              <a:ext uri="{FF2B5EF4-FFF2-40B4-BE49-F238E27FC236}">
                <a16:creationId xmlns:a16="http://schemas.microsoft.com/office/drawing/2014/main" id="{FB9B1921-AD09-E142-93A7-87AC1F855FCD}"/>
              </a:ext>
            </a:extLst>
          </p:cNvPr>
          <p:cNvPicPr>
            <a:picLocks noGrp="1" noChangeAspect="1"/>
          </p:cNvPicPr>
          <p:nvPr>
            <p:ph idx="1"/>
          </p:nvPr>
        </p:nvPicPr>
        <p:blipFill>
          <a:blip r:embed="rId2"/>
          <a:stretch>
            <a:fillRect/>
          </a:stretch>
        </p:blipFill>
        <p:spPr>
          <a:xfrm>
            <a:off x="891540" y="3074786"/>
            <a:ext cx="10820400" cy="2056850"/>
          </a:xfrm>
        </p:spPr>
      </p:pic>
    </p:spTree>
    <p:extLst>
      <p:ext uri="{BB962C8B-B14F-4D97-AF65-F5344CB8AC3E}">
        <p14:creationId xmlns:p14="http://schemas.microsoft.com/office/powerpoint/2010/main" val="36725529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常⻅ClickHouse实时分析场景举例"/>
          <p:cNvSpPr txBox="1"/>
          <p:nvPr/>
        </p:nvSpPr>
        <p:spPr>
          <a:xfrm>
            <a:off x="949537" y="675593"/>
            <a:ext cx="6562694" cy="499689"/>
          </a:xfrm>
          <a:prstGeom prst="rect">
            <a:avLst/>
          </a:prstGeom>
          <a:ln w="12700">
            <a:miter lim="400000"/>
          </a:ln>
        </p:spPr>
        <p:txBody>
          <a:bodyPr wrap="none" lIns="25400" tIns="25400" rIns="25400" bIns="25400"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09" name="矩形"/>
          <p:cNvSpPr/>
          <p:nvPr/>
        </p:nvSpPr>
        <p:spPr>
          <a:xfrm>
            <a:off x="633790" y="639687"/>
            <a:ext cx="190501" cy="571501"/>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10" name="d1.png" descr="d1.png"/>
          <p:cNvPicPr>
            <a:picLocks noChangeAspect="1"/>
          </p:cNvPicPr>
          <p:nvPr/>
        </p:nvPicPr>
        <p:blipFill>
          <a:blip r:embed="rId2"/>
          <a:stretch>
            <a:fillRect/>
          </a:stretch>
        </p:blipFill>
        <p:spPr>
          <a:xfrm>
            <a:off x="731520" y="2741088"/>
            <a:ext cx="2736194" cy="1397001"/>
          </a:xfrm>
          <a:prstGeom prst="rect">
            <a:avLst/>
          </a:prstGeom>
          <a:ln w="12700">
            <a:miter lim="400000"/>
            <a:headEnd/>
            <a:tailEnd/>
          </a:ln>
        </p:spPr>
      </p:pic>
      <p:pic>
        <p:nvPicPr>
          <p:cNvPr id="311" name="d3.png" descr="d3.png"/>
          <p:cNvPicPr>
            <a:picLocks noChangeAspect="1"/>
          </p:cNvPicPr>
          <p:nvPr/>
        </p:nvPicPr>
        <p:blipFill>
          <a:blip r:embed="rId3"/>
          <a:stretch>
            <a:fillRect/>
          </a:stretch>
        </p:blipFill>
        <p:spPr>
          <a:xfrm>
            <a:off x="685800" y="5043175"/>
            <a:ext cx="4701610" cy="1214912"/>
          </a:xfrm>
          <a:prstGeom prst="rect">
            <a:avLst/>
          </a:prstGeom>
          <a:ln w="12700">
            <a:miter lim="400000"/>
            <a:headEnd/>
            <a:tailEnd/>
          </a:ln>
        </p:spPr>
      </p:pic>
      <p:pic>
        <p:nvPicPr>
          <p:cNvPr id="312" name="d2.png" descr="d2.png"/>
          <p:cNvPicPr>
            <a:picLocks noChangeAspect="1"/>
          </p:cNvPicPr>
          <p:nvPr/>
        </p:nvPicPr>
        <p:blipFill>
          <a:blip r:embed="rId4"/>
          <a:stretch>
            <a:fillRect/>
          </a:stretch>
        </p:blipFill>
        <p:spPr>
          <a:xfrm>
            <a:off x="6724650" y="2741088"/>
            <a:ext cx="1856417" cy="1397001"/>
          </a:xfrm>
          <a:prstGeom prst="rect">
            <a:avLst/>
          </a:prstGeom>
          <a:ln w="12700">
            <a:miter lim="400000"/>
            <a:headEnd/>
            <a:tailEnd/>
          </a:ln>
        </p:spPr>
      </p:pic>
      <p:sp>
        <p:nvSpPr>
          <p:cNvPr id="313" name="场景1： 物化视图应⽤：数据摄⼊"/>
          <p:cNvSpPr txBox="1"/>
          <p:nvPr/>
        </p:nvSpPr>
        <p:spPr>
          <a:xfrm>
            <a:off x="3883533" y="1475870"/>
            <a:ext cx="3671070"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场景1： </a:t>
            </a:r>
            <a:r>
              <a:rPr sz="2000" dirty="0" err="1"/>
              <a:t>物化视图应</a:t>
            </a:r>
            <a:r>
              <a:rPr sz="2000" dirty="0"/>
              <a:t>⽤：</a:t>
            </a:r>
            <a:r>
              <a:rPr sz="2000" dirty="0" err="1"/>
              <a:t>数据摄</a:t>
            </a:r>
            <a:r>
              <a:rPr sz="2000" dirty="0"/>
              <a:t>⼊</a:t>
            </a:r>
          </a:p>
        </p:txBody>
      </p:sp>
      <p:sp>
        <p:nvSpPr>
          <p:cNvPr id="314" name="1、创建Kafka表引擎，监听数据"/>
          <p:cNvSpPr/>
          <p:nvPr/>
        </p:nvSpPr>
        <p:spPr>
          <a:xfrm>
            <a:off x="639474" y="2063122"/>
            <a:ext cx="317500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1、创建Kafka表引擎，监听数据</a:t>
            </a:r>
          </a:p>
        </p:txBody>
      </p:sp>
      <p:sp>
        <p:nvSpPr>
          <p:cNvPr id="315" name="2、创建⽬标表，存储数据"/>
          <p:cNvSpPr/>
          <p:nvPr/>
        </p:nvSpPr>
        <p:spPr>
          <a:xfrm>
            <a:off x="6676207" y="2063122"/>
            <a:ext cx="2736194"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2、创建⽬标表，存储数据</a:t>
            </a:r>
          </a:p>
        </p:txBody>
      </p:sp>
      <p:sp>
        <p:nvSpPr>
          <p:cNvPr id="316" name="3、创建物化视图，摄取数据"/>
          <p:cNvSpPr/>
          <p:nvPr/>
        </p:nvSpPr>
        <p:spPr>
          <a:xfrm>
            <a:off x="639474" y="4349332"/>
            <a:ext cx="317500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3、创建物化视图，摄取数据</a:t>
            </a:r>
          </a:p>
        </p:txBody>
      </p:sp>
    </p:spTree>
    <p:extLst>
      <p:ext uri="{BB962C8B-B14F-4D97-AF65-F5344CB8AC3E}">
        <p14:creationId xmlns:p14="http://schemas.microsoft.com/office/powerpoint/2010/main" val="3039281330"/>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9" name="常⻅ClickHouse实时分析场景举例"/>
          <p:cNvSpPr txBox="1"/>
          <p:nvPr/>
        </p:nvSpPr>
        <p:spPr>
          <a:xfrm>
            <a:off x="949537" y="675593"/>
            <a:ext cx="6562694" cy="499689"/>
          </a:xfrm>
          <a:prstGeom prst="rect">
            <a:avLst/>
          </a:prstGeom>
          <a:ln w="12700">
            <a:miter lim="400000"/>
          </a:ln>
        </p:spPr>
        <p:txBody>
          <a:bodyPr wrap="none" lIns="25400" tIns="25400" rIns="25400" bIns="25400"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20" name="矩形"/>
          <p:cNvSpPr/>
          <p:nvPr/>
        </p:nvSpPr>
        <p:spPr>
          <a:xfrm>
            <a:off x="633790" y="639687"/>
            <a:ext cx="190501" cy="571501"/>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21" name="d4.png" descr="d4.png"/>
          <p:cNvPicPr>
            <a:picLocks noChangeAspect="1"/>
          </p:cNvPicPr>
          <p:nvPr/>
        </p:nvPicPr>
        <p:blipFill>
          <a:blip r:embed="rId2"/>
          <a:stretch>
            <a:fillRect/>
          </a:stretch>
        </p:blipFill>
        <p:spPr>
          <a:xfrm>
            <a:off x="1429615" y="2767112"/>
            <a:ext cx="1214610" cy="1721578"/>
          </a:xfrm>
          <a:prstGeom prst="rect">
            <a:avLst/>
          </a:prstGeom>
          <a:ln w="12700">
            <a:miter lim="400000"/>
            <a:headEnd/>
            <a:tailEnd/>
          </a:ln>
        </p:spPr>
      </p:pic>
      <p:sp>
        <p:nvSpPr>
          <p:cNvPr id="322" name="Partition 1"/>
          <p:cNvSpPr/>
          <p:nvPr/>
        </p:nvSpPr>
        <p:spPr>
          <a:xfrm>
            <a:off x="3563575" y="2641344"/>
            <a:ext cx="2095501" cy="560653"/>
          </a:xfrm>
          <a:prstGeom prst="roundRect">
            <a:avLst>
              <a:gd name="adj" fmla="val 16989"/>
            </a:avLst>
          </a:prstGeom>
          <a:solidFill>
            <a:srgbClr val="FFCC00"/>
          </a:solidFill>
          <a:ln w="12700">
            <a:miter lim="400000"/>
          </a:ln>
        </p:spPr>
        <p:txBody>
          <a:bodyPr lIns="25400" tIns="25400" rIns="25400" bIns="25400" anchor="ctr"/>
          <a:lstStyle>
            <a:lvl1pPr algn="ctr" defTabSz="825500">
              <a:lnSpc>
                <a:spcPct val="100000"/>
              </a:lnSpc>
              <a:spcBef>
                <a:spcPts val="0"/>
              </a:spcBef>
              <a:defRPr sz="32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600"/>
              <a:t>Partition 1</a:t>
            </a:r>
          </a:p>
        </p:txBody>
      </p:sp>
      <p:sp>
        <p:nvSpPr>
          <p:cNvPr id="323" name="Partition 2"/>
          <p:cNvSpPr/>
          <p:nvPr/>
        </p:nvSpPr>
        <p:spPr>
          <a:xfrm>
            <a:off x="3563575" y="3347574"/>
            <a:ext cx="2095501" cy="560653"/>
          </a:xfrm>
          <a:prstGeom prst="roundRect">
            <a:avLst>
              <a:gd name="adj" fmla="val 16989"/>
            </a:avLst>
          </a:prstGeom>
          <a:solidFill>
            <a:srgbClr val="FFCC00"/>
          </a:solidFill>
          <a:ln w="12700">
            <a:miter lim="400000"/>
          </a:ln>
        </p:spPr>
        <p:txBody>
          <a:bodyPr lIns="25400" tIns="25400" rIns="25400" bIns="25400" anchor="ctr"/>
          <a:lstStyle>
            <a:lvl1pPr algn="ctr" defTabSz="825500">
              <a:lnSpc>
                <a:spcPct val="100000"/>
              </a:lnSpc>
              <a:spcBef>
                <a:spcPts val="0"/>
              </a:spcBef>
              <a:defRPr sz="32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600"/>
              <a:t>Partition 2</a:t>
            </a:r>
          </a:p>
        </p:txBody>
      </p:sp>
      <p:sp>
        <p:nvSpPr>
          <p:cNvPr id="324" name="Partition 3"/>
          <p:cNvSpPr/>
          <p:nvPr/>
        </p:nvSpPr>
        <p:spPr>
          <a:xfrm>
            <a:off x="3563575" y="4053805"/>
            <a:ext cx="2095501" cy="560653"/>
          </a:xfrm>
          <a:prstGeom prst="roundRect">
            <a:avLst>
              <a:gd name="adj" fmla="val 16989"/>
            </a:avLst>
          </a:prstGeom>
          <a:solidFill>
            <a:srgbClr val="FFCC00"/>
          </a:solidFill>
          <a:ln w="12700">
            <a:miter lim="400000"/>
          </a:ln>
        </p:spPr>
        <p:txBody>
          <a:bodyPr lIns="25400" tIns="25400" rIns="25400" bIns="25400" anchor="ctr"/>
          <a:lstStyle>
            <a:lvl1pPr algn="ctr" defTabSz="825500">
              <a:lnSpc>
                <a:spcPct val="100000"/>
              </a:lnSpc>
              <a:spcBef>
                <a:spcPts val="0"/>
              </a:spcBef>
              <a:defRPr sz="32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600"/>
              <a:t>Partition 3</a:t>
            </a:r>
          </a:p>
        </p:txBody>
      </p:sp>
      <p:sp>
        <p:nvSpPr>
          <p:cNvPr id="325" name="箭头"/>
          <p:cNvSpPr/>
          <p:nvPr/>
        </p:nvSpPr>
        <p:spPr>
          <a:xfrm>
            <a:off x="5927325" y="3310401"/>
            <a:ext cx="806599" cy="635001"/>
          </a:xfrm>
          <a:prstGeom prst="rightArrow">
            <a:avLst>
              <a:gd name="adj1" fmla="val 34516"/>
              <a:gd name="adj2" fmla="val 74977"/>
            </a:avLst>
          </a:pr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26" name="ClickHouse单logo.png" descr="ClickHouse单logo.png"/>
          <p:cNvPicPr>
            <a:picLocks noChangeAspect="1"/>
          </p:cNvPicPr>
          <p:nvPr/>
        </p:nvPicPr>
        <p:blipFill>
          <a:blip r:embed="rId3"/>
          <a:stretch>
            <a:fillRect/>
          </a:stretch>
        </p:blipFill>
        <p:spPr>
          <a:xfrm>
            <a:off x="9714838" y="3161415"/>
            <a:ext cx="1047547" cy="932972"/>
          </a:xfrm>
          <a:prstGeom prst="rect">
            <a:avLst/>
          </a:prstGeom>
          <a:ln w="12700">
            <a:miter lim="400000"/>
            <a:headEnd/>
            <a:tailEnd/>
          </a:ln>
        </p:spPr>
      </p:pic>
      <p:sp>
        <p:nvSpPr>
          <p:cNvPr id="327" name="SHARD 1"/>
          <p:cNvSpPr/>
          <p:nvPr/>
        </p:nvSpPr>
        <p:spPr>
          <a:xfrm>
            <a:off x="7002174" y="2641344"/>
            <a:ext cx="2095501" cy="560653"/>
          </a:xfrm>
          <a:prstGeom prst="roundRect">
            <a:avLst>
              <a:gd name="adj" fmla="val 16989"/>
            </a:avLst>
          </a:prstGeom>
          <a:solidFill>
            <a:srgbClr val="FFCC00"/>
          </a:solidFill>
          <a:ln w="12700">
            <a:miter lim="400000"/>
          </a:ln>
        </p:spPr>
        <p:txBody>
          <a:bodyPr lIns="25400" tIns="25400" rIns="25400" bIns="25400" anchor="ctr"/>
          <a:lstStyle>
            <a:lvl1pPr algn="ctr" defTabSz="825500">
              <a:lnSpc>
                <a:spcPct val="100000"/>
              </a:lnSpc>
              <a:spcBef>
                <a:spcPts val="0"/>
              </a:spcBef>
              <a:defRPr sz="32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600"/>
              <a:t>SHARD 1</a:t>
            </a:r>
          </a:p>
        </p:txBody>
      </p:sp>
      <p:sp>
        <p:nvSpPr>
          <p:cNvPr id="328" name="SHARD 2"/>
          <p:cNvSpPr/>
          <p:nvPr/>
        </p:nvSpPr>
        <p:spPr>
          <a:xfrm>
            <a:off x="7002174" y="3347574"/>
            <a:ext cx="2095501" cy="560653"/>
          </a:xfrm>
          <a:prstGeom prst="roundRect">
            <a:avLst>
              <a:gd name="adj" fmla="val 16989"/>
            </a:avLst>
          </a:prstGeom>
          <a:solidFill>
            <a:srgbClr val="FFCC00"/>
          </a:solidFill>
          <a:ln w="12700">
            <a:miter lim="400000"/>
          </a:ln>
        </p:spPr>
        <p:txBody>
          <a:bodyPr lIns="25400" tIns="25400" rIns="25400" bIns="25400" anchor="ctr"/>
          <a:lstStyle>
            <a:lvl1pPr algn="ctr" defTabSz="825500">
              <a:lnSpc>
                <a:spcPct val="100000"/>
              </a:lnSpc>
              <a:spcBef>
                <a:spcPts val="0"/>
              </a:spcBef>
              <a:defRPr sz="32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600"/>
              <a:t>SHARD 2</a:t>
            </a:r>
          </a:p>
        </p:txBody>
      </p:sp>
      <p:sp>
        <p:nvSpPr>
          <p:cNvPr id="329" name="SHARD 3"/>
          <p:cNvSpPr/>
          <p:nvPr/>
        </p:nvSpPr>
        <p:spPr>
          <a:xfrm>
            <a:off x="7002174" y="4053805"/>
            <a:ext cx="2095501" cy="560653"/>
          </a:xfrm>
          <a:prstGeom prst="roundRect">
            <a:avLst>
              <a:gd name="adj" fmla="val 16989"/>
            </a:avLst>
          </a:prstGeom>
          <a:solidFill>
            <a:srgbClr val="FFCC00"/>
          </a:solidFill>
          <a:ln w="12700">
            <a:miter lim="400000"/>
          </a:ln>
        </p:spPr>
        <p:txBody>
          <a:bodyPr lIns="25400" tIns="25400" rIns="25400" bIns="25400" anchor="ctr"/>
          <a:lstStyle>
            <a:lvl1pPr algn="ctr" defTabSz="825500">
              <a:lnSpc>
                <a:spcPct val="100000"/>
              </a:lnSpc>
              <a:spcBef>
                <a:spcPts val="0"/>
              </a:spcBef>
              <a:defRPr sz="32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600"/>
              <a:t>SHARD 3</a:t>
            </a:r>
          </a:p>
        </p:txBody>
      </p:sp>
      <p:sp>
        <p:nvSpPr>
          <p:cNvPr id="330" name="场景1： 物化视图应⽤：数据摄⼊"/>
          <p:cNvSpPr txBox="1"/>
          <p:nvPr/>
        </p:nvSpPr>
        <p:spPr>
          <a:xfrm>
            <a:off x="3883533" y="1475870"/>
            <a:ext cx="3671070"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场景1： </a:t>
            </a:r>
            <a:r>
              <a:rPr sz="2000" dirty="0" err="1"/>
              <a:t>物化视图应</a:t>
            </a:r>
            <a:r>
              <a:rPr sz="2000" dirty="0"/>
              <a:t>⽤：</a:t>
            </a:r>
            <a:r>
              <a:rPr sz="2000" dirty="0" err="1"/>
              <a:t>数据摄</a:t>
            </a:r>
            <a:r>
              <a:rPr sz="2000" dirty="0"/>
              <a:t>⼊</a:t>
            </a:r>
          </a:p>
        </p:txBody>
      </p:sp>
    </p:spTree>
    <p:extLst>
      <p:ext uri="{BB962C8B-B14F-4D97-AF65-F5344CB8AC3E}">
        <p14:creationId xmlns:p14="http://schemas.microsoft.com/office/powerpoint/2010/main" val="1057282924"/>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3" name="常⻅ClickHouse实时分析场景举例"/>
          <p:cNvSpPr txBox="1"/>
          <p:nvPr/>
        </p:nvSpPr>
        <p:spPr>
          <a:xfrm>
            <a:off x="949537" y="675593"/>
            <a:ext cx="6562694" cy="499689"/>
          </a:xfrm>
          <a:prstGeom prst="rect">
            <a:avLst/>
          </a:prstGeom>
          <a:ln w="12700">
            <a:miter lim="400000"/>
          </a:ln>
        </p:spPr>
        <p:txBody>
          <a:bodyPr wrap="none" lIns="25400" tIns="25400" rIns="25400" bIns="25400"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34" name="矩形"/>
          <p:cNvSpPr/>
          <p:nvPr/>
        </p:nvSpPr>
        <p:spPr>
          <a:xfrm>
            <a:off x="633790" y="639687"/>
            <a:ext cx="190501" cy="571501"/>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35" name="d6.png" descr="d6.png"/>
          <p:cNvPicPr>
            <a:picLocks noChangeAspect="1"/>
          </p:cNvPicPr>
          <p:nvPr/>
        </p:nvPicPr>
        <p:blipFill>
          <a:blip r:embed="rId2"/>
          <a:stretch>
            <a:fillRect/>
          </a:stretch>
        </p:blipFill>
        <p:spPr>
          <a:xfrm>
            <a:off x="7148783" y="2382694"/>
            <a:ext cx="4395518" cy="3258483"/>
          </a:xfrm>
          <a:prstGeom prst="rect">
            <a:avLst/>
          </a:prstGeom>
          <a:ln w="12700">
            <a:miter lim="400000"/>
            <a:headEnd/>
            <a:tailEnd/>
          </a:ln>
        </p:spPr>
      </p:pic>
      <p:sp>
        <p:nvSpPr>
          <p:cNvPr id="336" name="假设某APP需要在线向⽤户下发通知，如果⽤户读取消息后，状态回传后台，并标记已读取。"/>
          <p:cNvSpPr txBox="1"/>
          <p:nvPr/>
        </p:nvSpPr>
        <p:spPr>
          <a:xfrm>
            <a:off x="619125" y="2374002"/>
            <a:ext cx="4243778" cy="966996"/>
          </a:xfrm>
          <a:prstGeom prst="rect">
            <a:avLst/>
          </a:prstGeom>
          <a:ln w="12700">
            <a:miter lim="400000"/>
          </a:ln>
        </p:spPr>
        <p:txBody>
          <a:bodyPr lIns="25400" tIns="25400" rIns="25400" bIns="25400" anchor="ctr">
            <a:spAutoFit/>
          </a:bodyPr>
          <a:lstStyle>
            <a:lvl1pPr>
              <a:lnSpc>
                <a:spcPct val="120000"/>
              </a:lnSpc>
              <a:spcBef>
                <a:spcPts val="34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700"/>
              <a:t>假设某APP需要在线向⽤户下发通知，如果⽤户读取消息后，状态回传后台，并标记已读取。</a:t>
            </a:r>
          </a:p>
        </p:txBody>
      </p:sp>
      <p:sp>
        <p:nvSpPr>
          <p:cNvPr id="337" name="查询某⽤户未读取信息"/>
          <p:cNvSpPr txBox="1"/>
          <p:nvPr/>
        </p:nvSpPr>
        <p:spPr>
          <a:xfrm>
            <a:off x="619125" y="5083703"/>
            <a:ext cx="2231919" cy="339132"/>
          </a:xfrm>
          <a:prstGeom prst="rect">
            <a:avLst/>
          </a:prstGeom>
          <a:ln w="12700">
            <a:miter lim="400000"/>
          </a:ln>
        </p:spPr>
        <p:txBody>
          <a:bodyPr lIns="25400" tIns="25400" rIns="25400" bIns="25400" anchor="ctr">
            <a:spAutoFit/>
          </a:bodyPr>
          <a:lstStyle>
            <a:lvl1pPr>
              <a:lnSpc>
                <a:spcPct val="120000"/>
              </a:lnSpc>
              <a:spcBef>
                <a:spcPts val="34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700"/>
              <a:t>查询某⽤户未读取信息</a:t>
            </a:r>
          </a:p>
        </p:txBody>
      </p:sp>
      <p:sp>
        <p:nvSpPr>
          <p:cNvPr id="338" name="数据实时更新！"/>
          <p:cNvSpPr/>
          <p:nvPr/>
        </p:nvSpPr>
        <p:spPr>
          <a:xfrm>
            <a:off x="629875" y="4158531"/>
            <a:ext cx="2095501" cy="560653"/>
          </a:xfrm>
          <a:prstGeom prst="roundRect">
            <a:avLst>
              <a:gd name="adj" fmla="val 16989"/>
            </a:avLst>
          </a:prstGeom>
          <a:solidFill>
            <a:srgbClr val="FFCC00"/>
          </a:solidFill>
          <a:ln w="12700">
            <a:miter lim="400000"/>
          </a:ln>
        </p:spPr>
        <p:txBody>
          <a:bodyPr lIns="25400" tIns="25400" rIns="25400" bIns="25400" anchor="ctr"/>
          <a:lstStyle>
            <a:lvl1pPr algn="ctr" defTabSz="825500">
              <a:lnSpc>
                <a:spcPct val="100000"/>
              </a:lnSpc>
              <a:spcBef>
                <a:spcPts val="0"/>
              </a:spcBef>
              <a:defRPr sz="32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600"/>
              <a:t>数据实时更新！</a:t>
            </a:r>
          </a:p>
        </p:txBody>
      </p:sp>
      <p:sp>
        <p:nvSpPr>
          <p:cNvPr id="339" name="场景2：ClickHouse在实时更新场景中的应⽤"/>
          <p:cNvSpPr txBox="1"/>
          <p:nvPr/>
        </p:nvSpPr>
        <p:spPr>
          <a:xfrm>
            <a:off x="3149879" y="1475870"/>
            <a:ext cx="4847481"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场景2：ClickHouse在实时更新场景中的应⽤</a:t>
            </a:r>
          </a:p>
        </p:txBody>
      </p:sp>
    </p:spTree>
    <p:extLst>
      <p:ext uri="{BB962C8B-B14F-4D97-AF65-F5344CB8AC3E}">
        <p14:creationId xmlns:p14="http://schemas.microsoft.com/office/powerpoint/2010/main" val="4248493792"/>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2" name="常⻅ClickHouse实时分析场景举例"/>
          <p:cNvSpPr txBox="1"/>
          <p:nvPr/>
        </p:nvSpPr>
        <p:spPr>
          <a:xfrm>
            <a:off x="949537" y="675593"/>
            <a:ext cx="6562694" cy="499689"/>
          </a:xfrm>
          <a:prstGeom prst="rect">
            <a:avLst/>
          </a:prstGeom>
          <a:ln w="12700">
            <a:miter lim="400000"/>
          </a:ln>
        </p:spPr>
        <p:txBody>
          <a:bodyPr wrap="none" lIns="25400" tIns="25400" rIns="25400" bIns="25400"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43" name="矩形"/>
          <p:cNvSpPr/>
          <p:nvPr/>
        </p:nvSpPr>
        <p:spPr>
          <a:xfrm>
            <a:off x="633790" y="639687"/>
            <a:ext cx="190501" cy="571501"/>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44" name="d7.png" descr="d7.png"/>
          <p:cNvPicPr>
            <a:picLocks noChangeAspect="1"/>
          </p:cNvPicPr>
          <p:nvPr/>
        </p:nvPicPr>
        <p:blipFill>
          <a:blip r:embed="rId2"/>
          <a:stretch>
            <a:fillRect/>
          </a:stretch>
        </p:blipFill>
        <p:spPr>
          <a:xfrm>
            <a:off x="694085" y="3718352"/>
            <a:ext cx="4064001" cy="2457451"/>
          </a:xfrm>
          <a:prstGeom prst="rect">
            <a:avLst/>
          </a:prstGeom>
          <a:ln w="12700">
            <a:miter lim="400000"/>
            <a:headEnd/>
            <a:tailEnd/>
          </a:ln>
        </p:spPr>
      </p:pic>
      <p:pic>
        <p:nvPicPr>
          <p:cNvPr id="345" name="d8.png" descr="d8.png"/>
          <p:cNvPicPr>
            <a:picLocks noChangeAspect="1"/>
          </p:cNvPicPr>
          <p:nvPr/>
        </p:nvPicPr>
        <p:blipFill>
          <a:blip r:embed="rId3"/>
          <a:stretch>
            <a:fillRect/>
          </a:stretch>
        </p:blipFill>
        <p:spPr>
          <a:xfrm>
            <a:off x="5834063" y="3672960"/>
            <a:ext cx="5689600" cy="1047751"/>
          </a:xfrm>
          <a:prstGeom prst="rect">
            <a:avLst/>
          </a:prstGeom>
          <a:ln w="12700">
            <a:miter lim="400000"/>
            <a:headEnd/>
            <a:tailEnd/>
          </a:ln>
        </p:spPr>
      </p:pic>
      <p:pic>
        <p:nvPicPr>
          <p:cNvPr id="346" name="d9.png" descr="d9.png"/>
          <p:cNvPicPr>
            <a:picLocks noChangeAspect="1"/>
          </p:cNvPicPr>
          <p:nvPr/>
        </p:nvPicPr>
        <p:blipFill>
          <a:blip r:embed="rId4"/>
          <a:stretch>
            <a:fillRect/>
          </a:stretch>
        </p:blipFill>
        <p:spPr>
          <a:xfrm>
            <a:off x="5834063" y="5017445"/>
            <a:ext cx="1720850" cy="1136651"/>
          </a:xfrm>
          <a:prstGeom prst="rect">
            <a:avLst/>
          </a:prstGeom>
          <a:ln w="12700">
            <a:miter lim="400000"/>
            <a:headEnd/>
            <a:tailEnd/>
          </a:ln>
        </p:spPr>
      </p:pic>
      <p:sp>
        <p:nvSpPr>
          <p:cNvPr id="347" name="⽅案1：ReplacingMergeTree"/>
          <p:cNvSpPr txBox="1"/>
          <p:nvPr/>
        </p:nvSpPr>
        <p:spPr>
          <a:xfrm>
            <a:off x="622579" y="2159610"/>
            <a:ext cx="3207032"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a:t>⽅案1：ReplacingMergeTree</a:t>
            </a:r>
          </a:p>
        </p:txBody>
      </p:sp>
      <p:sp>
        <p:nvSpPr>
          <p:cNvPr id="348" name="场景2：ClickHouse在实时更新场景中的应⽤"/>
          <p:cNvSpPr txBox="1"/>
          <p:nvPr/>
        </p:nvSpPr>
        <p:spPr>
          <a:xfrm>
            <a:off x="3149879" y="1475870"/>
            <a:ext cx="4847481"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场景2：ClickHouse在实时更新场景中的应⽤</a:t>
            </a:r>
          </a:p>
        </p:txBody>
      </p:sp>
      <p:sp>
        <p:nvSpPr>
          <p:cNvPr id="349" name="1、创建明细表"/>
          <p:cNvSpPr/>
          <p:nvPr/>
        </p:nvSpPr>
        <p:spPr>
          <a:xfrm>
            <a:off x="639474" y="2893624"/>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1、创建明细表</a:t>
            </a:r>
          </a:p>
        </p:txBody>
      </p:sp>
      <p:sp>
        <p:nvSpPr>
          <p:cNvPr id="350" name="2、插入模拟数据"/>
          <p:cNvSpPr/>
          <p:nvPr/>
        </p:nvSpPr>
        <p:spPr>
          <a:xfrm>
            <a:off x="5834063" y="2893624"/>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2、插入模拟数据</a:t>
            </a:r>
          </a:p>
        </p:txBody>
      </p:sp>
    </p:spTree>
    <p:extLst>
      <p:ext uri="{BB962C8B-B14F-4D97-AF65-F5344CB8AC3E}">
        <p14:creationId xmlns:p14="http://schemas.microsoft.com/office/powerpoint/2010/main" val="2894770778"/>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nvGrpSpPr>
          <p:cNvPr id="355" name="成组"/>
          <p:cNvGrpSpPr/>
          <p:nvPr/>
        </p:nvGrpSpPr>
        <p:grpSpPr>
          <a:xfrm>
            <a:off x="633790" y="639687"/>
            <a:ext cx="6878441" cy="571501"/>
            <a:chOff x="0" y="76199"/>
            <a:chExt cx="13756880" cy="1143001"/>
          </a:xfrm>
        </p:grpSpPr>
        <p:sp>
          <p:nvSpPr>
            <p:cNvPr id="353"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54"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pic>
        <p:nvPicPr>
          <p:cNvPr id="356" name="d10.png" descr="d10.png"/>
          <p:cNvPicPr>
            <a:picLocks noChangeAspect="1"/>
          </p:cNvPicPr>
          <p:nvPr/>
        </p:nvPicPr>
        <p:blipFill>
          <a:blip r:embed="rId2"/>
          <a:stretch>
            <a:fillRect/>
          </a:stretch>
        </p:blipFill>
        <p:spPr>
          <a:xfrm>
            <a:off x="1034807" y="2536406"/>
            <a:ext cx="4503154" cy="1192352"/>
          </a:xfrm>
          <a:prstGeom prst="rect">
            <a:avLst/>
          </a:prstGeom>
          <a:ln w="12700">
            <a:miter lim="400000"/>
            <a:headEnd/>
            <a:tailEnd/>
          </a:ln>
        </p:spPr>
      </p:pic>
      <p:pic>
        <p:nvPicPr>
          <p:cNvPr id="357" name="d11.png" descr="d11.png"/>
          <p:cNvPicPr>
            <a:picLocks noChangeAspect="1"/>
          </p:cNvPicPr>
          <p:nvPr/>
        </p:nvPicPr>
        <p:blipFill>
          <a:blip r:embed="rId3"/>
          <a:stretch>
            <a:fillRect/>
          </a:stretch>
        </p:blipFill>
        <p:spPr>
          <a:xfrm>
            <a:off x="6209438" y="2536406"/>
            <a:ext cx="4931261" cy="3692918"/>
          </a:xfrm>
          <a:prstGeom prst="rect">
            <a:avLst/>
          </a:prstGeom>
          <a:ln w="12700">
            <a:miter lim="400000"/>
            <a:headEnd/>
            <a:tailEnd/>
          </a:ln>
        </p:spPr>
      </p:pic>
      <p:sp>
        <p:nvSpPr>
          <p:cNvPr id="358" name="3、插⼊模拟数据，模拟⽤户APP应答"/>
          <p:cNvSpPr/>
          <p:nvPr/>
        </p:nvSpPr>
        <p:spPr>
          <a:xfrm>
            <a:off x="1034807" y="1865346"/>
            <a:ext cx="3534669"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3、插⼊模拟数据，模拟⽤户APP应答</a:t>
            </a:r>
          </a:p>
        </p:txBody>
      </p:sp>
      <p:sp>
        <p:nvSpPr>
          <p:cNvPr id="359" name="4、查看数据"/>
          <p:cNvSpPr/>
          <p:nvPr/>
        </p:nvSpPr>
        <p:spPr>
          <a:xfrm>
            <a:off x="6209438" y="1865346"/>
            <a:ext cx="2064989"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4、查看数据</a:t>
            </a:r>
          </a:p>
        </p:txBody>
      </p:sp>
    </p:spTree>
    <p:extLst>
      <p:ext uri="{BB962C8B-B14F-4D97-AF65-F5344CB8AC3E}">
        <p14:creationId xmlns:p14="http://schemas.microsoft.com/office/powerpoint/2010/main" val="3466616595"/>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62" name="d12.png" descr="d12.png"/>
          <p:cNvPicPr>
            <a:picLocks noChangeAspect="1"/>
          </p:cNvPicPr>
          <p:nvPr/>
        </p:nvPicPr>
        <p:blipFill>
          <a:blip r:embed="rId2"/>
          <a:stretch>
            <a:fillRect/>
          </a:stretch>
        </p:blipFill>
        <p:spPr>
          <a:xfrm>
            <a:off x="6420146" y="1865346"/>
            <a:ext cx="5146380" cy="4332377"/>
          </a:xfrm>
          <a:prstGeom prst="rect">
            <a:avLst/>
          </a:prstGeom>
          <a:ln w="12700">
            <a:miter lim="400000"/>
            <a:headEnd/>
            <a:tailEnd/>
          </a:ln>
        </p:spPr>
      </p:pic>
      <p:sp>
        <p:nvSpPr>
          <p:cNvPr id="363" name="5、查看⽤户(uid=520) 未读数据"/>
          <p:cNvSpPr/>
          <p:nvPr/>
        </p:nvSpPr>
        <p:spPr>
          <a:xfrm>
            <a:off x="1034807" y="1865346"/>
            <a:ext cx="3534669"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5、查看⽤户(uid=520) 未读数据</a:t>
            </a:r>
          </a:p>
        </p:txBody>
      </p:sp>
      <p:grpSp>
        <p:nvGrpSpPr>
          <p:cNvPr id="366" name="成组"/>
          <p:cNvGrpSpPr/>
          <p:nvPr/>
        </p:nvGrpSpPr>
        <p:grpSpPr>
          <a:xfrm>
            <a:off x="633790" y="639687"/>
            <a:ext cx="6878441" cy="571501"/>
            <a:chOff x="0" y="76199"/>
            <a:chExt cx="13756880" cy="1143001"/>
          </a:xfrm>
        </p:grpSpPr>
        <p:sp>
          <p:nvSpPr>
            <p:cNvPr id="364"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65"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3475897831"/>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69" name="1、查看⽤户(uid=520) 未读数据"/>
          <p:cNvSpPr/>
          <p:nvPr/>
        </p:nvSpPr>
        <p:spPr>
          <a:xfrm>
            <a:off x="628407" y="2868646"/>
            <a:ext cx="3534669"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1、查看⽤户(uid=520) 未读数据</a:t>
            </a:r>
          </a:p>
        </p:txBody>
      </p:sp>
      <p:pic>
        <p:nvPicPr>
          <p:cNvPr id="370" name="1231231245.png" descr="1231231245.png"/>
          <p:cNvPicPr>
            <a:picLocks noChangeAspect="1"/>
          </p:cNvPicPr>
          <p:nvPr/>
        </p:nvPicPr>
        <p:blipFill>
          <a:blip r:embed="rId2"/>
          <a:stretch>
            <a:fillRect/>
          </a:stretch>
        </p:blipFill>
        <p:spPr>
          <a:xfrm>
            <a:off x="7607300" y="2198502"/>
            <a:ext cx="3963346" cy="4092331"/>
          </a:xfrm>
          <a:prstGeom prst="rect">
            <a:avLst/>
          </a:prstGeom>
          <a:ln w="12700">
            <a:miter lim="400000"/>
            <a:headEnd/>
            <a:tailEnd/>
          </a:ln>
        </p:spPr>
      </p:pic>
      <p:sp>
        <p:nvSpPr>
          <p:cNvPr id="371" name="⽅案2：Aggregate Functions"/>
          <p:cNvSpPr txBox="1"/>
          <p:nvPr/>
        </p:nvSpPr>
        <p:spPr>
          <a:xfrm>
            <a:off x="622579" y="2159610"/>
            <a:ext cx="3244093"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a:t>⽅案2：Aggregate Functions</a:t>
            </a:r>
          </a:p>
        </p:txBody>
      </p:sp>
      <p:sp>
        <p:nvSpPr>
          <p:cNvPr id="372" name="场景2：ClickHouse在实时更新场景中的应⽤"/>
          <p:cNvSpPr txBox="1"/>
          <p:nvPr/>
        </p:nvSpPr>
        <p:spPr>
          <a:xfrm>
            <a:off x="3149879" y="1475870"/>
            <a:ext cx="4847481"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场景2：ClickHouse在实时更新场景中的应⽤</a:t>
            </a:r>
          </a:p>
        </p:txBody>
      </p:sp>
      <p:sp>
        <p:nvSpPr>
          <p:cNvPr id="373" name="常⻅ClickHouse实时分析场景举例"/>
          <p:cNvSpPr txBox="1"/>
          <p:nvPr/>
        </p:nvSpPr>
        <p:spPr>
          <a:xfrm>
            <a:off x="949537" y="675593"/>
            <a:ext cx="6562694" cy="499689"/>
          </a:xfrm>
          <a:prstGeom prst="rect">
            <a:avLst/>
          </a:prstGeom>
          <a:ln w="12700">
            <a:miter lim="400000"/>
          </a:ln>
        </p:spPr>
        <p:txBody>
          <a:bodyPr wrap="none" lIns="25400" tIns="25400" rIns="25400" bIns="25400"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74" name="矩形"/>
          <p:cNvSpPr/>
          <p:nvPr/>
        </p:nvSpPr>
        <p:spPr>
          <a:xfrm>
            <a:off x="633790" y="639687"/>
            <a:ext cx="190501" cy="571501"/>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Tree>
    <p:extLst>
      <p:ext uri="{BB962C8B-B14F-4D97-AF65-F5344CB8AC3E}">
        <p14:creationId xmlns:p14="http://schemas.microsoft.com/office/powerpoint/2010/main" val="911496620"/>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77" name="d13.png" descr="d13.png"/>
          <p:cNvPicPr>
            <a:picLocks noChangeAspect="1"/>
          </p:cNvPicPr>
          <p:nvPr/>
        </p:nvPicPr>
        <p:blipFill>
          <a:blip r:embed="rId2"/>
          <a:stretch>
            <a:fillRect/>
          </a:stretch>
        </p:blipFill>
        <p:spPr>
          <a:xfrm>
            <a:off x="622300" y="3583044"/>
            <a:ext cx="4290549" cy="2633063"/>
          </a:xfrm>
          <a:prstGeom prst="rect">
            <a:avLst/>
          </a:prstGeom>
          <a:ln w="12700">
            <a:miter lim="400000"/>
            <a:headEnd/>
            <a:tailEnd/>
          </a:ln>
        </p:spPr>
      </p:pic>
      <p:pic>
        <p:nvPicPr>
          <p:cNvPr id="378" name="d14.png" descr="d14.png"/>
          <p:cNvPicPr>
            <a:picLocks noChangeAspect="1"/>
          </p:cNvPicPr>
          <p:nvPr/>
        </p:nvPicPr>
        <p:blipFill>
          <a:blip r:embed="rId3"/>
          <a:stretch>
            <a:fillRect/>
          </a:stretch>
        </p:blipFill>
        <p:spPr>
          <a:xfrm>
            <a:off x="6206307" y="3583044"/>
            <a:ext cx="4106419" cy="942399"/>
          </a:xfrm>
          <a:prstGeom prst="rect">
            <a:avLst/>
          </a:prstGeom>
          <a:ln w="12700">
            <a:miter lim="400000"/>
            <a:headEnd/>
            <a:tailEnd/>
          </a:ln>
        </p:spPr>
      </p:pic>
      <p:pic>
        <p:nvPicPr>
          <p:cNvPr id="379" name="d15.png" descr="d15.png"/>
          <p:cNvPicPr>
            <a:picLocks noChangeAspect="1"/>
          </p:cNvPicPr>
          <p:nvPr/>
        </p:nvPicPr>
        <p:blipFill>
          <a:blip r:embed="rId4"/>
          <a:stretch>
            <a:fillRect/>
          </a:stretch>
        </p:blipFill>
        <p:spPr>
          <a:xfrm>
            <a:off x="6206307" y="4670636"/>
            <a:ext cx="2540720" cy="1566312"/>
          </a:xfrm>
          <a:prstGeom prst="rect">
            <a:avLst/>
          </a:prstGeom>
          <a:ln w="12700">
            <a:miter lim="400000"/>
            <a:headEnd/>
            <a:tailEnd/>
          </a:ln>
        </p:spPr>
      </p:pic>
      <p:sp>
        <p:nvSpPr>
          <p:cNvPr id="380" name="⽅案3：AggregatingMergeTree"/>
          <p:cNvSpPr txBox="1"/>
          <p:nvPr/>
        </p:nvSpPr>
        <p:spPr>
          <a:xfrm>
            <a:off x="622579" y="2159610"/>
            <a:ext cx="3524747"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⽅案3：AggregatingMergeTree</a:t>
            </a:r>
          </a:p>
        </p:txBody>
      </p:sp>
      <p:sp>
        <p:nvSpPr>
          <p:cNvPr id="381" name="场景2：ClickHouse在实时更新场景中的应⽤"/>
          <p:cNvSpPr txBox="1"/>
          <p:nvPr/>
        </p:nvSpPr>
        <p:spPr>
          <a:xfrm>
            <a:off x="3149879" y="1475870"/>
            <a:ext cx="4847481"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a:t>场景2：ClickHouse在实时更新场景中的应⽤</a:t>
            </a:r>
          </a:p>
        </p:txBody>
      </p:sp>
      <p:sp>
        <p:nvSpPr>
          <p:cNvPr id="382" name="1、聚合表引擎"/>
          <p:cNvSpPr/>
          <p:nvPr/>
        </p:nvSpPr>
        <p:spPr>
          <a:xfrm>
            <a:off x="622300" y="2855929"/>
            <a:ext cx="189204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1、聚合表引擎</a:t>
            </a:r>
          </a:p>
        </p:txBody>
      </p:sp>
      <p:sp>
        <p:nvSpPr>
          <p:cNvPr id="383" name="2、准备数据"/>
          <p:cNvSpPr/>
          <p:nvPr/>
        </p:nvSpPr>
        <p:spPr>
          <a:xfrm>
            <a:off x="6206307" y="2855929"/>
            <a:ext cx="189204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2、准备数据</a:t>
            </a:r>
          </a:p>
        </p:txBody>
      </p:sp>
      <p:grpSp>
        <p:nvGrpSpPr>
          <p:cNvPr id="386" name="成组"/>
          <p:cNvGrpSpPr/>
          <p:nvPr/>
        </p:nvGrpSpPr>
        <p:grpSpPr>
          <a:xfrm>
            <a:off x="633790" y="639687"/>
            <a:ext cx="6878441" cy="571501"/>
            <a:chOff x="0" y="76199"/>
            <a:chExt cx="13756880" cy="1143001"/>
          </a:xfrm>
        </p:grpSpPr>
        <p:sp>
          <p:nvSpPr>
            <p:cNvPr id="384"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85"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3642061091"/>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89" name="d16.png" descr="d16.png"/>
          <p:cNvPicPr>
            <a:picLocks noChangeAspect="1"/>
          </p:cNvPicPr>
          <p:nvPr/>
        </p:nvPicPr>
        <p:blipFill>
          <a:blip r:embed="rId2"/>
          <a:stretch>
            <a:fillRect/>
          </a:stretch>
        </p:blipFill>
        <p:spPr>
          <a:xfrm>
            <a:off x="6610610" y="1849895"/>
            <a:ext cx="3438266" cy="4335415"/>
          </a:xfrm>
          <a:prstGeom prst="rect">
            <a:avLst/>
          </a:prstGeom>
          <a:ln w="12700">
            <a:miter lim="400000"/>
            <a:headEnd/>
            <a:tailEnd/>
          </a:ln>
        </p:spPr>
      </p:pic>
      <p:sp>
        <p:nvSpPr>
          <p:cNvPr id="390" name="3、查看⽤户(uid=520) 未读数据"/>
          <p:cNvSpPr/>
          <p:nvPr/>
        </p:nvSpPr>
        <p:spPr>
          <a:xfrm>
            <a:off x="1034807" y="1849895"/>
            <a:ext cx="3534669"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3、查看⽤户(uid=520) 未读数据</a:t>
            </a:r>
          </a:p>
        </p:txBody>
      </p:sp>
      <p:grpSp>
        <p:nvGrpSpPr>
          <p:cNvPr id="393" name="成组"/>
          <p:cNvGrpSpPr/>
          <p:nvPr/>
        </p:nvGrpSpPr>
        <p:grpSpPr>
          <a:xfrm>
            <a:off x="633790" y="639687"/>
            <a:ext cx="6878441" cy="571501"/>
            <a:chOff x="0" y="76199"/>
            <a:chExt cx="13756880" cy="1143001"/>
          </a:xfrm>
        </p:grpSpPr>
        <p:sp>
          <p:nvSpPr>
            <p:cNvPr id="391"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392"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706078395"/>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96" name="ClickHouse is capable of generating analytical data reports in real ti.png" descr="ClickHouse is capable of generating analytical data reports in real ti.png"/>
          <p:cNvPicPr>
            <a:picLocks noChangeAspect="1"/>
          </p:cNvPicPr>
          <p:nvPr/>
        </p:nvPicPr>
        <p:blipFill>
          <a:blip r:embed="rId2"/>
          <a:stretch>
            <a:fillRect/>
          </a:stretch>
        </p:blipFill>
        <p:spPr>
          <a:xfrm>
            <a:off x="4752990" y="-3655053"/>
            <a:ext cx="4526094" cy="3485221"/>
          </a:xfrm>
          <a:prstGeom prst="rect">
            <a:avLst/>
          </a:prstGeom>
          <a:ln w="12700">
            <a:miter lim="400000"/>
            <a:headEnd/>
            <a:tailEnd/>
          </a:ln>
        </p:spPr>
      </p:pic>
      <p:pic>
        <p:nvPicPr>
          <p:cNvPr id="397" name="d17.png" descr="d17.png"/>
          <p:cNvPicPr>
            <a:picLocks noChangeAspect="1"/>
          </p:cNvPicPr>
          <p:nvPr/>
        </p:nvPicPr>
        <p:blipFill>
          <a:blip r:embed="rId3"/>
          <a:stretch>
            <a:fillRect/>
          </a:stretch>
        </p:blipFill>
        <p:spPr>
          <a:xfrm>
            <a:off x="627944" y="2690023"/>
            <a:ext cx="2057167" cy="1358018"/>
          </a:xfrm>
          <a:prstGeom prst="rect">
            <a:avLst/>
          </a:prstGeom>
          <a:ln w="12700">
            <a:miter lim="400000"/>
            <a:headEnd/>
            <a:tailEnd/>
          </a:ln>
        </p:spPr>
      </p:pic>
      <p:pic>
        <p:nvPicPr>
          <p:cNvPr id="398" name="d18.png" descr="d18.png"/>
          <p:cNvPicPr>
            <a:picLocks noChangeAspect="1"/>
          </p:cNvPicPr>
          <p:nvPr/>
        </p:nvPicPr>
        <p:blipFill>
          <a:blip r:embed="rId4"/>
          <a:stretch>
            <a:fillRect/>
          </a:stretch>
        </p:blipFill>
        <p:spPr>
          <a:xfrm>
            <a:off x="6076261" y="2670973"/>
            <a:ext cx="4598523" cy="2476523"/>
          </a:xfrm>
          <a:prstGeom prst="rect">
            <a:avLst/>
          </a:prstGeom>
          <a:ln w="12700">
            <a:miter lim="400000"/>
            <a:headEnd/>
            <a:tailEnd/>
          </a:ln>
        </p:spPr>
      </p:pic>
      <p:pic>
        <p:nvPicPr>
          <p:cNvPr id="399" name="d19.png" descr="d19.png"/>
          <p:cNvPicPr>
            <a:picLocks noChangeAspect="1"/>
          </p:cNvPicPr>
          <p:nvPr/>
        </p:nvPicPr>
        <p:blipFill>
          <a:blip r:embed="rId5"/>
          <a:stretch>
            <a:fillRect/>
          </a:stretch>
        </p:blipFill>
        <p:spPr>
          <a:xfrm>
            <a:off x="627944" y="4925536"/>
            <a:ext cx="3550141" cy="1332357"/>
          </a:xfrm>
          <a:prstGeom prst="rect">
            <a:avLst/>
          </a:prstGeom>
          <a:ln w="12700">
            <a:miter lim="400000"/>
            <a:headEnd/>
            <a:tailEnd/>
          </a:ln>
        </p:spPr>
      </p:pic>
      <p:sp>
        <p:nvSpPr>
          <p:cNvPr id="400" name="场景3： AggregatingMergeTree 引擎+ 物化视图应⽤"/>
          <p:cNvSpPr txBox="1"/>
          <p:nvPr/>
        </p:nvSpPr>
        <p:spPr>
          <a:xfrm>
            <a:off x="2529154" y="1475870"/>
            <a:ext cx="5845639"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场景3： </a:t>
            </a:r>
            <a:r>
              <a:rPr sz="2000" dirty="0" err="1"/>
              <a:t>AggregatingMergeTree</a:t>
            </a:r>
            <a:r>
              <a:rPr sz="2000" dirty="0"/>
              <a:t> </a:t>
            </a:r>
            <a:r>
              <a:rPr sz="2000" dirty="0" err="1"/>
              <a:t>引擎</a:t>
            </a:r>
            <a:r>
              <a:rPr sz="2000" dirty="0"/>
              <a:t>+ </a:t>
            </a:r>
            <a:r>
              <a:rPr sz="2000" dirty="0" err="1"/>
              <a:t>物化视图应</a:t>
            </a:r>
            <a:r>
              <a:rPr sz="2000" dirty="0"/>
              <a:t>⽤</a:t>
            </a:r>
          </a:p>
        </p:txBody>
      </p:sp>
      <p:sp>
        <p:nvSpPr>
          <p:cNvPr id="401" name="1、明细表"/>
          <p:cNvSpPr/>
          <p:nvPr/>
        </p:nvSpPr>
        <p:spPr>
          <a:xfrm>
            <a:off x="627944" y="2072946"/>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1、明细表</a:t>
            </a:r>
          </a:p>
        </p:txBody>
      </p:sp>
      <p:sp>
        <p:nvSpPr>
          <p:cNvPr id="402" name="2、创建聚合表"/>
          <p:cNvSpPr/>
          <p:nvPr/>
        </p:nvSpPr>
        <p:spPr>
          <a:xfrm>
            <a:off x="627944" y="4283884"/>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2、创建聚合表</a:t>
            </a:r>
          </a:p>
        </p:txBody>
      </p:sp>
      <p:sp>
        <p:nvSpPr>
          <p:cNvPr id="403" name="3、创建物化视图"/>
          <p:cNvSpPr/>
          <p:nvPr/>
        </p:nvSpPr>
        <p:spPr>
          <a:xfrm>
            <a:off x="6076261" y="2072946"/>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3、创建物化视图</a:t>
            </a:r>
          </a:p>
        </p:txBody>
      </p:sp>
      <p:grpSp>
        <p:nvGrpSpPr>
          <p:cNvPr id="406" name="成组"/>
          <p:cNvGrpSpPr/>
          <p:nvPr/>
        </p:nvGrpSpPr>
        <p:grpSpPr>
          <a:xfrm>
            <a:off x="633790" y="639687"/>
            <a:ext cx="6878441" cy="571501"/>
            <a:chOff x="0" y="76199"/>
            <a:chExt cx="13756880" cy="1143001"/>
          </a:xfrm>
        </p:grpSpPr>
        <p:sp>
          <p:nvSpPr>
            <p:cNvPr id="404"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405"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16256225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B04C1-8E9A-D946-B9D2-188875871470}"/>
              </a:ext>
            </a:extLst>
          </p:cNvPr>
          <p:cNvSpPr>
            <a:spLocks noGrp="1"/>
          </p:cNvSpPr>
          <p:nvPr>
            <p:ph type="title"/>
          </p:nvPr>
        </p:nvSpPr>
        <p:spPr/>
        <p:txBody>
          <a:bodyPr/>
          <a:lstStyle/>
          <a:p>
            <a:r>
              <a:rPr kumimoji="1" lang="en-US" altLang="zh-CN" dirty="0"/>
              <a:t>Table</a:t>
            </a:r>
            <a:r>
              <a:rPr kumimoji="1" lang="zh-CN" altLang="en-US" dirty="0"/>
              <a:t> 和 </a:t>
            </a:r>
            <a:r>
              <a:rPr kumimoji="1" lang="en-US" altLang="zh-CN" dirty="0" err="1"/>
              <a:t>TableT</a:t>
            </a:r>
            <a:endParaRPr kumimoji="1" lang="zh-CN" altLang="en-US" dirty="0"/>
          </a:p>
        </p:txBody>
      </p:sp>
      <p:sp>
        <p:nvSpPr>
          <p:cNvPr id="3" name="内容占位符 2">
            <a:extLst>
              <a:ext uri="{FF2B5EF4-FFF2-40B4-BE49-F238E27FC236}">
                <a16:creationId xmlns:a16="http://schemas.microsoft.com/office/drawing/2014/main" id="{55B63339-07A5-6844-A123-652AFB9FC2FB}"/>
              </a:ext>
            </a:extLst>
          </p:cNvPr>
          <p:cNvSpPr>
            <a:spLocks noGrp="1"/>
          </p:cNvSpPr>
          <p:nvPr>
            <p:ph idx="1"/>
          </p:nvPr>
        </p:nvSpPr>
        <p:spPr/>
        <p:txBody>
          <a:bodyPr/>
          <a:lstStyle/>
          <a:p>
            <a:r>
              <a:rPr kumimoji="1" lang="en-US" altLang="zh-CN" dirty="0"/>
              <a:t>Table </a:t>
            </a:r>
            <a:r>
              <a:rPr kumimoji="1" lang="zh-CN" altLang="en-US" dirty="0"/>
              <a:t>水平扩展成 </a:t>
            </a:r>
            <a:r>
              <a:rPr kumimoji="1" lang="en-US" altLang="zh-CN" dirty="0"/>
              <a:t>Tablet (</a:t>
            </a:r>
            <a:r>
              <a:rPr kumimoji="1" lang="zh-CN" altLang="en-US" dirty="0"/>
              <a:t>分区）</a:t>
            </a:r>
            <a:endParaRPr kumimoji="1" lang="en-US" altLang="zh-CN" dirty="0"/>
          </a:p>
          <a:p>
            <a:pPr lvl="1"/>
            <a:r>
              <a:rPr kumimoji="1" lang="en-US" altLang="zh-CN" dirty="0"/>
              <a:t>Range</a:t>
            </a:r>
            <a:r>
              <a:rPr kumimoji="1" lang="zh-CN" altLang="en-US" dirty="0"/>
              <a:t> 分区（</a:t>
            </a:r>
            <a:r>
              <a:rPr kumimoji="1" lang="en-US" altLang="zh-CN" dirty="0"/>
              <a:t>Range</a:t>
            </a:r>
            <a:r>
              <a:rPr kumimoji="1" lang="zh-CN" altLang="en-US" dirty="0"/>
              <a:t> </a:t>
            </a:r>
            <a:r>
              <a:rPr kumimoji="1" lang="en-US" altLang="zh-CN" dirty="0"/>
              <a:t>Partition)</a:t>
            </a:r>
            <a:r>
              <a:rPr kumimoji="1" lang="zh-CN" altLang="en-US" dirty="0"/>
              <a:t> 和 </a:t>
            </a:r>
            <a:r>
              <a:rPr kumimoji="1" lang="en-US" altLang="zh-CN" dirty="0"/>
              <a:t>Hash </a:t>
            </a:r>
            <a:r>
              <a:rPr kumimoji="1" lang="zh-CN" altLang="en-US" dirty="0"/>
              <a:t>分区（</a:t>
            </a:r>
            <a:r>
              <a:rPr kumimoji="1" lang="en-US" altLang="zh-CN" dirty="0"/>
              <a:t>Hash</a:t>
            </a:r>
            <a:r>
              <a:rPr kumimoji="1" lang="zh-CN" altLang="en-US" dirty="0"/>
              <a:t> </a:t>
            </a:r>
            <a:r>
              <a:rPr kumimoji="1" lang="en-US" altLang="zh-CN" dirty="0"/>
              <a:t>Partition)</a:t>
            </a:r>
            <a:endParaRPr kumimoji="1" lang="zh-CN" altLang="en-US" dirty="0"/>
          </a:p>
          <a:p>
            <a:pPr lvl="1"/>
            <a:r>
              <a:rPr kumimoji="1" lang="en-US" altLang="zh-CN" dirty="0"/>
              <a:t>primary key (host, metric, timestamp)  distributed by hash(timestamp) into 100 buckets</a:t>
            </a:r>
          </a:p>
          <a:p>
            <a:r>
              <a:rPr kumimoji="1" lang="zh-CN" altLang="en-US" dirty="0"/>
              <a:t>每个 </a:t>
            </a:r>
            <a:r>
              <a:rPr kumimoji="1" lang="en-US" altLang="zh-CN" dirty="0"/>
              <a:t>Tablet </a:t>
            </a:r>
            <a:r>
              <a:rPr kumimoji="1" lang="zh-CN" altLang="en-US" dirty="0"/>
              <a:t>有 </a:t>
            </a:r>
            <a:r>
              <a:rPr kumimoji="1" lang="en-US" altLang="zh-CN" dirty="0"/>
              <a:t>3-5</a:t>
            </a:r>
            <a:r>
              <a:rPr kumimoji="1" lang="zh-CN" altLang="en-US" dirty="0"/>
              <a:t> 个副本，通过 </a:t>
            </a:r>
            <a:r>
              <a:rPr kumimoji="1" lang="en-US" altLang="zh-CN" dirty="0"/>
              <a:t>Raft </a:t>
            </a:r>
            <a:r>
              <a:rPr kumimoji="1" lang="zh-CN" altLang="en-US" dirty="0"/>
              <a:t>保持数据一致</a:t>
            </a:r>
            <a:endParaRPr kumimoji="1" lang="en-US" altLang="zh-CN" dirty="0"/>
          </a:p>
          <a:p>
            <a:pPr lvl="1"/>
            <a:r>
              <a:rPr kumimoji="1" lang="zh-CN" altLang="en-US" dirty="0"/>
              <a:t>主副本处理写请求，从副本处理读请求</a:t>
            </a:r>
            <a:endParaRPr kumimoji="1" lang="en-US" altLang="zh-CN" dirty="0"/>
          </a:p>
          <a:p>
            <a:r>
              <a:rPr kumimoji="1" lang="en-US" altLang="zh-CN" dirty="0"/>
              <a:t>Tablet Server </a:t>
            </a:r>
            <a:r>
              <a:rPr kumimoji="1" lang="zh-CN" altLang="en-US" dirty="0"/>
              <a:t>负责存储 </a:t>
            </a:r>
            <a:r>
              <a:rPr kumimoji="1" lang="en-US" altLang="zh-CN" dirty="0"/>
              <a:t>Tablet</a:t>
            </a:r>
          </a:p>
          <a:p>
            <a:pPr lvl="1"/>
            <a:r>
              <a:rPr kumimoji="1" lang="zh-CN" altLang="en-US" dirty="0"/>
              <a:t>数据存储在本地磁盘而不是</a:t>
            </a:r>
            <a:r>
              <a:rPr kumimoji="1" lang="en-US" altLang="zh-CN" dirty="0"/>
              <a:t>HDFS</a:t>
            </a:r>
          </a:p>
          <a:p>
            <a:pPr lvl="1"/>
            <a:endParaRPr kumimoji="1" lang="en-US" altLang="zh-CN" dirty="0"/>
          </a:p>
          <a:p>
            <a:endParaRPr kumimoji="1" lang="en-US" altLang="zh-CN" dirty="0"/>
          </a:p>
        </p:txBody>
      </p:sp>
    </p:spTree>
    <p:extLst>
      <p:ext uri="{BB962C8B-B14F-4D97-AF65-F5344CB8AC3E}">
        <p14:creationId xmlns:p14="http://schemas.microsoft.com/office/powerpoint/2010/main" val="8267667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409" name="d20.png" descr="d20.png"/>
          <p:cNvPicPr>
            <a:picLocks noChangeAspect="1"/>
          </p:cNvPicPr>
          <p:nvPr/>
        </p:nvPicPr>
        <p:blipFill>
          <a:blip r:embed="rId2"/>
          <a:stretch>
            <a:fillRect/>
          </a:stretch>
        </p:blipFill>
        <p:spPr>
          <a:xfrm>
            <a:off x="2143390" y="2431435"/>
            <a:ext cx="2787208" cy="1524513"/>
          </a:xfrm>
          <a:prstGeom prst="rect">
            <a:avLst/>
          </a:prstGeom>
          <a:ln w="12700">
            <a:miter lim="400000"/>
            <a:headEnd/>
            <a:tailEnd/>
          </a:ln>
        </p:spPr>
      </p:pic>
      <p:pic>
        <p:nvPicPr>
          <p:cNvPr id="410" name="d21.png" descr="d21.png"/>
          <p:cNvPicPr>
            <a:picLocks noChangeAspect="1"/>
          </p:cNvPicPr>
          <p:nvPr/>
        </p:nvPicPr>
        <p:blipFill>
          <a:blip r:embed="rId3"/>
          <a:stretch>
            <a:fillRect/>
          </a:stretch>
        </p:blipFill>
        <p:spPr>
          <a:xfrm>
            <a:off x="2143390" y="4863335"/>
            <a:ext cx="3421509" cy="1290244"/>
          </a:xfrm>
          <a:prstGeom prst="rect">
            <a:avLst/>
          </a:prstGeom>
          <a:ln w="12700">
            <a:miter lim="400000"/>
            <a:headEnd/>
            <a:tailEnd/>
          </a:ln>
        </p:spPr>
      </p:pic>
      <p:grpSp>
        <p:nvGrpSpPr>
          <p:cNvPr id="413" name="成组"/>
          <p:cNvGrpSpPr/>
          <p:nvPr/>
        </p:nvGrpSpPr>
        <p:grpSpPr>
          <a:xfrm>
            <a:off x="6778097" y="2624975"/>
            <a:ext cx="3270514" cy="3511870"/>
            <a:chOff x="0" y="0"/>
            <a:chExt cx="6541025" cy="7023738"/>
          </a:xfrm>
        </p:grpSpPr>
        <p:pic>
          <p:nvPicPr>
            <p:cNvPr id="411" name="d22.png" descr="d22.png"/>
            <p:cNvPicPr>
              <a:picLocks noChangeAspect="1"/>
            </p:cNvPicPr>
            <p:nvPr/>
          </p:nvPicPr>
          <p:blipFill>
            <a:blip r:embed="rId4"/>
            <a:stretch>
              <a:fillRect/>
            </a:stretch>
          </p:blipFill>
          <p:spPr>
            <a:xfrm>
              <a:off x="0" y="0"/>
              <a:ext cx="6541026" cy="2955968"/>
            </a:xfrm>
            <a:prstGeom prst="rect">
              <a:avLst/>
            </a:prstGeom>
            <a:ln w="12700" cap="flat">
              <a:noFill/>
              <a:miter lim="400000"/>
              <a:headEnd/>
              <a:tailEnd/>
            </a:ln>
            <a:effectLst/>
          </p:spPr>
        </p:pic>
        <p:pic>
          <p:nvPicPr>
            <p:cNvPr id="412" name="d23.png" descr="d23.png"/>
            <p:cNvPicPr>
              <a:picLocks noChangeAspect="1"/>
            </p:cNvPicPr>
            <p:nvPr/>
          </p:nvPicPr>
          <p:blipFill>
            <a:blip r:embed="rId5"/>
            <a:stretch>
              <a:fillRect/>
            </a:stretch>
          </p:blipFill>
          <p:spPr>
            <a:xfrm>
              <a:off x="0" y="4193407"/>
              <a:ext cx="6541026" cy="2830332"/>
            </a:xfrm>
            <a:prstGeom prst="rect">
              <a:avLst/>
            </a:prstGeom>
            <a:ln w="12700" cap="flat">
              <a:noFill/>
              <a:miter lim="400000"/>
              <a:headEnd/>
              <a:tailEnd/>
            </a:ln>
            <a:effectLst/>
          </p:spPr>
        </p:pic>
      </p:grpSp>
      <p:sp>
        <p:nvSpPr>
          <p:cNvPr id="414" name="4、导⼊存量数据"/>
          <p:cNvSpPr/>
          <p:nvPr/>
        </p:nvSpPr>
        <p:spPr>
          <a:xfrm>
            <a:off x="2143390" y="1844377"/>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4、导⼊存量数据</a:t>
            </a:r>
          </a:p>
        </p:txBody>
      </p:sp>
      <p:sp>
        <p:nvSpPr>
          <p:cNvPr id="415" name="6、导⼊增量数据"/>
          <p:cNvSpPr/>
          <p:nvPr/>
        </p:nvSpPr>
        <p:spPr>
          <a:xfrm>
            <a:off x="6728366" y="1864404"/>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6、导⼊增量数据</a:t>
            </a:r>
          </a:p>
        </p:txBody>
      </p:sp>
      <p:sp>
        <p:nvSpPr>
          <p:cNvPr id="416" name="5、查询聚合表中数据"/>
          <p:cNvSpPr/>
          <p:nvPr/>
        </p:nvSpPr>
        <p:spPr>
          <a:xfrm>
            <a:off x="2143390" y="4231841"/>
            <a:ext cx="2158852"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5、查询聚合表中数据</a:t>
            </a:r>
          </a:p>
        </p:txBody>
      </p:sp>
      <p:grpSp>
        <p:nvGrpSpPr>
          <p:cNvPr id="419" name="成组"/>
          <p:cNvGrpSpPr/>
          <p:nvPr/>
        </p:nvGrpSpPr>
        <p:grpSpPr>
          <a:xfrm>
            <a:off x="633790" y="639687"/>
            <a:ext cx="6878441" cy="571501"/>
            <a:chOff x="0" y="76199"/>
            <a:chExt cx="13756880" cy="1143001"/>
          </a:xfrm>
        </p:grpSpPr>
        <p:sp>
          <p:nvSpPr>
            <p:cNvPr id="417"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418"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3181808528"/>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422" name="d24.png" descr="d24.png"/>
          <p:cNvPicPr>
            <a:picLocks noChangeAspect="1"/>
          </p:cNvPicPr>
          <p:nvPr/>
        </p:nvPicPr>
        <p:blipFill>
          <a:blip r:embed="rId2"/>
          <a:stretch>
            <a:fillRect/>
          </a:stretch>
        </p:blipFill>
        <p:spPr>
          <a:xfrm>
            <a:off x="650875" y="2555886"/>
            <a:ext cx="8465818" cy="3748837"/>
          </a:xfrm>
          <a:prstGeom prst="rect">
            <a:avLst/>
          </a:prstGeom>
          <a:ln w="12700">
            <a:miter lim="400000"/>
            <a:headEnd/>
            <a:tailEnd/>
          </a:ln>
        </p:spPr>
      </p:pic>
      <p:sp>
        <p:nvSpPr>
          <p:cNvPr id="423" name="7、导⼊存量数据"/>
          <p:cNvSpPr/>
          <p:nvPr/>
        </p:nvSpPr>
        <p:spPr>
          <a:xfrm>
            <a:off x="650875" y="1844377"/>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7、导⼊存量数据</a:t>
            </a:r>
          </a:p>
        </p:txBody>
      </p:sp>
      <p:grpSp>
        <p:nvGrpSpPr>
          <p:cNvPr id="426" name="成组"/>
          <p:cNvGrpSpPr/>
          <p:nvPr/>
        </p:nvGrpSpPr>
        <p:grpSpPr>
          <a:xfrm>
            <a:off x="633790" y="639687"/>
            <a:ext cx="6878441" cy="571501"/>
            <a:chOff x="0" y="76199"/>
            <a:chExt cx="13756880" cy="1143001"/>
          </a:xfrm>
        </p:grpSpPr>
        <p:sp>
          <p:nvSpPr>
            <p:cNvPr id="424"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425"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3529619265"/>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429" name="案例1：⽤户留存计算"/>
          <p:cNvSpPr txBox="1"/>
          <p:nvPr/>
        </p:nvSpPr>
        <p:spPr>
          <a:xfrm>
            <a:off x="8684133" y="1475870"/>
            <a:ext cx="2387192"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案例1：⽤</a:t>
            </a:r>
            <a:r>
              <a:rPr sz="2000" dirty="0" err="1"/>
              <a:t>户留存计算</a:t>
            </a:r>
            <a:endParaRPr sz="2000" dirty="0"/>
          </a:p>
        </p:txBody>
      </p:sp>
      <p:pic>
        <p:nvPicPr>
          <p:cNvPr id="430" name="d25.png" descr="d25.png"/>
          <p:cNvPicPr>
            <a:picLocks noChangeAspect="1"/>
          </p:cNvPicPr>
          <p:nvPr/>
        </p:nvPicPr>
        <p:blipFill>
          <a:blip r:embed="rId2"/>
          <a:stretch>
            <a:fillRect/>
          </a:stretch>
        </p:blipFill>
        <p:spPr>
          <a:xfrm>
            <a:off x="646559" y="4000636"/>
            <a:ext cx="2597309" cy="2232327"/>
          </a:xfrm>
          <a:prstGeom prst="rect">
            <a:avLst/>
          </a:prstGeom>
          <a:ln w="12700">
            <a:miter lim="400000"/>
            <a:headEnd/>
            <a:tailEnd/>
          </a:ln>
        </p:spPr>
      </p:pic>
      <p:pic>
        <p:nvPicPr>
          <p:cNvPr id="431" name="d26.png" descr="d26.png"/>
          <p:cNvPicPr>
            <a:picLocks noChangeAspect="1"/>
          </p:cNvPicPr>
          <p:nvPr/>
        </p:nvPicPr>
        <p:blipFill>
          <a:blip r:embed="rId3"/>
          <a:stretch>
            <a:fillRect/>
          </a:stretch>
        </p:blipFill>
        <p:spPr>
          <a:xfrm>
            <a:off x="4559159" y="3484008"/>
            <a:ext cx="3556001" cy="2694703"/>
          </a:xfrm>
          <a:prstGeom prst="rect">
            <a:avLst/>
          </a:prstGeom>
          <a:ln w="12700">
            <a:miter lim="400000"/>
            <a:headEnd/>
            <a:tailEnd/>
          </a:ln>
        </p:spPr>
      </p:pic>
      <p:pic>
        <p:nvPicPr>
          <p:cNvPr id="432" name="d27.png" descr="d27.png"/>
          <p:cNvPicPr>
            <a:picLocks noChangeAspect="1"/>
          </p:cNvPicPr>
          <p:nvPr/>
        </p:nvPicPr>
        <p:blipFill>
          <a:blip r:embed="rId4"/>
          <a:stretch>
            <a:fillRect/>
          </a:stretch>
        </p:blipFill>
        <p:spPr>
          <a:xfrm>
            <a:off x="8181628" y="3502827"/>
            <a:ext cx="3175001" cy="1370194"/>
          </a:xfrm>
          <a:prstGeom prst="rect">
            <a:avLst/>
          </a:prstGeom>
          <a:ln w="12700">
            <a:miter lim="400000"/>
            <a:headEnd/>
            <a:tailEnd/>
          </a:ln>
        </p:spPr>
      </p:pic>
      <p:pic>
        <p:nvPicPr>
          <p:cNvPr id="433" name="d28.png" descr="d28.png"/>
          <p:cNvPicPr>
            <a:picLocks noChangeAspect="1"/>
          </p:cNvPicPr>
          <p:nvPr/>
        </p:nvPicPr>
        <p:blipFill>
          <a:blip r:embed="rId5"/>
          <a:stretch>
            <a:fillRect/>
          </a:stretch>
        </p:blipFill>
        <p:spPr>
          <a:xfrm>
            <a:off x="8181628" y="5037964"/>
            <a:ext cx="3175001" cy="1282894"/>
          </a:xfrm>
          <a:prstGeom prst="rect">
            <a:avLst/>
          </a:prstGeom>
          <a:ln w="12700">
            <a:miter lim="400000"/>
            <a:headEnd/>
            <a:tailEnd/>
          </a:ln>
        </p:spPr>
      </p:pic>
      <p:sp>
        <p:nvSpPr>
          <p:cNvPr id="434" name="Bitmap 在处理⽤户/会员统计，⼴告投放/⽤户画像等领域有⾮常便捷的应⽤。"/>
          <p:cNvSpPr txBox="1"/>
          <p:nvPr/>
        </p:nvSpPr>
        <p:spPr>
          <a:xfrm>
            <a:off x="2355035" y="1967248"/>
            <a:ext cx="7481931" cy="653064"/>
          </a:xfrm>
          <a:prstGeom prst="rect">
            <a:avLst/>
          </a:prstGeom>
          <a:ln w="12700">
            <a:miter lim="400000"/>
          </a:ln>
        </p:spPr>
        <p:txBody>
          <a:bodyPr lIns="25400" tIns="25400" rIns="25400" bIns="25400" anchor="ctr">
            <a:spAutoFit/>
          </a:bodyPr>
          <a:lstStyle>
            <a:lvl1pPr>
              <a:lnSpc>
                <a:spcPct val="120000"/>
              </a:lnSpc>
              <a:spcBef>
                <a:spcPts val="340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700"/>
              <a:t>Bitmap 在处理⽤户/会员统计，⼴告投放/⽤户画像等领域有⾮常便捷的应⽤。</a:t>
            </a:r>
          </a:p>
        </p:txBody>
      </p:sp>
      <p:sp>
        <p:nvSpPr>
          <p:cNvPr id="435" name="场景4： Aggregate Function 应⽤举例（bitmap系列）"/>
          <p:cNvSpPr txBox="1"/>
          <p:nvPr/>
        </p:nvSpPr>
        <p:spPr>
          <a:xfrm>
            <a:off x="624154" y="1475870"/>
            <a:ext cx="6016968"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场景4： Aggregate Function </a:t>
            </a:r>
            <a:r>
              <a:rPr sz="2000" dirty="0" err="1"/>
              <a:t>应⽤举例（bitmap系列</a:t>
            </a:r>
            <a:r>
              <a:rPr sz="2000" dirty="0"/>
              <a:t>）</a:t>
            </a:r>
          </a:p>
        </p:txBody>
      </p:sp>
      <p:sp>
        <p:nvSpPr>
          <p:cNvPr id="436" name="1、创建明细表"/>
          <p:cNvSpPr/>
          <p:nvPr/>
        </p:nvSpPr>
        <p:spPr>
          <a:xfrm>
            <a:off x="4537075" y="2832588"/>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1、创建明细表</a:t>
            </a:r>
          </a:p>
        </p:txBody>
      </p:sp>
      <p:sp>
        <p:nvSpPr>
          <p:cNvPr id="437" name="2、插⼊模拟数据"/>
          <p:cNvSpPr/>
          <p:nvPr/>
        </p:nvSpPr>
        <p:spPr>
          <a:xfrm>
            <a:off x="8181975" y="2855284"/>
            <a:ext cx="18795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2、插⼊模拟数据</a:t>
            </a:r>
          </a:p>
        </p:txBody>
      </p:sp>
      <p:grpSp>
        <p:nvGrpSpPr>
          <p:cNvPr id="440" name="成组"/>
          <p:cNvGrpSpPr/>
          <p:nvPr/>
        </p:nvGrpSpPr>
        <p:grpSpPr>
          <a:xfrm>
            <a:off x="633790" y="639687"/>
            <a:ext cx="6878441" cy="571501"/>
            <a:chOff x="0" y="76199"/>
            <a:chExt cx="13756880" cy="1143001"/>
          </a:xfrm>
        </p:grpSpPr>
        <p:sp>
          <p:nvSpPr>
            <p:cNvPr id="438"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439"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3092615778"/>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443" name="d29.png" descr="d29.png"/>
          <p:cNvPicPr>
            <a:picLocks noChangeAspect="1"/>
          </p:cNvPicPr>
          <p:nvPr/>
        </p:nvPicPr>
        <p:blipFill>
          <a:blip r:embed="rId2"/>
          <a:stretch>
            <a:fillRect/>
          </a:stretch>
        </p:blipFill>
        <p:spPr>
          <a:xfrm>
            <a:off x="4260850" y="1748668"/>
            <a:ext cx="3793481" cy="3793481"/>
          </a:xfrm>
          <a:prstGeom prst="rect">
            <a:avLst/>
          </a:prstGeom>
          <a:ln w="12700">
            <a:miter lim="400000"/>
            <a:headEnd/>
            <a:tailEnd/>
          </a:ln>
        </p:spPr>
      </p:pic>
      <p:sp>
        <p:nvSpPr>
          <p:cNvPr id="444" name="⼤表JOIN，COUNT DISTINCT都很慢，并且容易OOM"/>
          <p:cNvSpPr txBox="1"/>
          <p:nvPr/>
        </p:nvSpPr>
        <p:spPr>
          <a:xfrm>
            <a:off x="6527537" y="5948445"/>
            <a:ext cx="5224379" cy="260649"/>
          </a:xfrm>
          <a:prstGeom prst="rect">
            <a:avLst/>
          </a:prstGeom>
          <a:ln w="12700">
            <a:miter lim="400000"/>
          </a:ln>
        </p:spPr>
        <p:txBody>
          <a:bodyPr wrap="none" lIns="25400" tIns="25400" rIns="25400" bIns="25400" anchor="ctr">
            <a:spAutoFit/>
          </a:bodyPr>
          <a:lstStyle>
            <a:lvl1pPr>
              <a:lnSpc>
                <a:spcPct val="80000"/>
              </a:lnSpc>
              <a:spcBef>
                <a:spcPts val="0"/>
              </a:spcBef>
              <a:defRPr sz="3400" b="1" spc="-68">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700"/>
              <a:t>⼤表JOIN，COUNT DISTINCT都很慢，并且容易OOM</a:t>
            </a:r>
          </a:p>
        </p:txBody>
      </p:sp>
      <p:sp>
        <p:nvSpPr>
          <p:cNvPr id="445" name="举个例⼦~"/>
          <p:cNvSpPr txBox="1"/>
          <p:nvPr/>
        </p:nvSpPr>
        <p:spPr>
          <a:xfrm>
            <a:off x="632333" y="3259434"/>
            <a:ext cx="1090557" cy="339132"/>
          </a:xfrm>
          <a:prstGeom prst="rect">
            <a:avLst/>
          </a:prstGeom>
          <a:ln w="12700">
            <a:miter lim="400000"/>
          </a:ln>
        </p:spPr>
        <p:txBody>
          <a:bodyPr lIns="25400" tIns="25400" rIns="25400" bIns="25400" anchor="ctr">
            <a:spAutoFit/>
          </a:bodyPr>
          <a:lstStyle>
            <a:lvl1pPr>
              <a:lnSpc>
                <a:spcPct val="120000"/>
              </a:lnSpc>
              <a:spcBef>
                <a:spcPts val="0"/>
              </a:spcBef>
              <a:defRPr sz="3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700"/>
              <a:t>举个例⼦~</a:t>
            </a:r>
          </a:p>
        </p:txBody>
      </p:sp>
      <p:sp>
        <p:nvSpPr>
          <p:cNvPr id="446" name="3、查询⽤户⽇存留(常规⽅法）"/>
          <p:cNvSpPr/>
          <p:nvPr/>
        </p:nvSpPr>
        <p:spPr>
          <a:xfrm>
            <a:off x="619390" y="1818518"/>
            <a:ext cx="298445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3、查询⽤户⽇存留(常规⽅法）</a:t>
            </a:r>
          </a:p>
        </p:txBody>
      </p:sp>
      <p:grpSp>
        <p:nvGrpSpPr>
          <p:cNvPr id="449" name="成组"/>
          <p:cNvGrpSpPr/>
          <p:nvPr/>
        </p:nvGrpSpPr>
        <p:grpSpPr>
          <a:xfrm>
            <a:off x="633790" y="639687"/>
            <a:ext cx="6878441" cy="571501"/>
            <a:chOff x="0" y="76199"/>
            <a:chExt cx="13756880" cy="1143001"/>
          </a:xfrm>
        </p:grpSpPr>
        <p:sp>
          <p:nvSpPr>
            <p:cNvPr id="447"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448"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2631749974"/>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452" name="ClickHouse is capable of generating analytical data reports in real ti.png" descr="ClickHouse is capable of generating analytical data reports in real ti.png"/>
          <p:cNvPicPr>
            <a:picLocks noChangeAspect="1"/>
          </p:cNvPicPr>
          <p:nvPr/>
        </p:nvPicPr>
        <p:blipFill>
          <a:blip r:embed="rId2"/>
          <a:stretch>
            <a:fillRect/>
          </a:stretch>
        </p:blipFill>
        <p:spPr>
          <a:xfrm>
            <a:off x="4752990" y="-3655053"/>
            <a:ext cx="4526094" cy="3485221"/>
          </a:xfrm>
          <a:prstGeom prst="rect">
            <a:avLst/>
          </a:prstGeom>
          <a:ln w="12700">
            <a:miter lim="400000"/>
            <a:headEnd/>
            <a:tailEnd/>
          </a:ln>
        </p:spPr>
      </p:pic>
      <p:sp>
        <p:nvSpPr>
          <p:cNvPr id="453" name="通过BITMAP的位运算，对⼤规模⽤户(亿级）⽽⾔，位运算秒出结果"/>
          <p:cNvSpPr txBox="1"/>
          <p:nvPr/>
        </p:nvSpPr>
        <p:spPr>
          <a:xfrm>
            <a:off x="5168637" y="5922707"/>
            <a:ext cx="6329425" cy="269113"/>
          </a:xfrm>
          <a:prstGeom prst="rect">
            <a:avLst/>
          </a:prstGeom>
          <a:ln w="12700">
            <a:miter lim="400000"/>
          </a:ln>
        </p:spPr>
        <p:txBody>
          <a:bodyPr wrap="none" lIns="25400" tIns="25400" rIns="25400" bIns="25400" anchor="ctr">
            <a:spAutoFit/>
          </a:bodyPr>
          <a:lstStyle>
            <a:lvl1pPr>
              <a:lnSpc>
                <a:spcPct val="80000"/>
              </a:lnSpc>
              <a:spcBef>
                <a:spcPts val="0"/>
              </a:spcBef>
              <a:defRPr sz="3400" spc="-68">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700"/>
              <a:t>通过BITMAP的位运算，对⼤规模⽤户(亿级）⽽⾔，位运算秒出结果</a:t>
            </a:r>
          </a:p>
        </p:txBody>
      </p:sp>
      <p:pic>
        <p:nvPicPr>
          <p:cNvPr id="454" name="d30.png" descr="d30.png"/>
          <p:cNvPicPr>
            <a:picLocks noChangeAspect="1"/>
          </p:cNvPicPr>
          <p:nvPr/>
        </p:nvPicPr>
        <p:blipFill>
          <a:blip r:embed="rId3"/>
          <a:stretch>
            <a:fillRect/>
          </a:stretch>
        </p:blipFill>
        <p:spPr>
          <a:xfrm>
            <a:off x="619390" y="2293469"/>
            <a:ext cx="3387482" cy="1428236"/>
          </a:xfrm>
          <a:prstGeom prst="rect">
            <a:avLst/>
          </a:prstGeom>
          <a:ln w="12700">
            <a:miter lim="400000"/>
            <a:headEnd/>
            <a:tailEnd/>
          </a:ln>
        </p:spPr>
      </p:pic>
      <p:pic>
        <p:nvPicPr>
          <p:cNvPr id="455" name="d31.png" descr="d31.png"/>
          <p:cNvPicPr>
            <a:picLocks noChangeAspect="1"/>
          </p:cNvPicPr>
          <p:nvPr/>
        </p:nvPicPr>
        <p:blipFill>
          <a:blip r:embed="rId4"/>
          <a:stretch>
            <a:fillRect/>
          </a:stretch>
        </p:blipFill>
        <p:spPr>
          <a:xfrm>
            <a:off x="5790721" y="2347859"/>
            <a:ext cx="4235842" cy="923574"/>
          </a:xfrm>
          <a:prstGeom prst="rect">
            <a:avLst/>
          </a:prstGeom>
          <a:ln w="12700">
            <a:miter lim="400000"/>
            <a:headEnd/>
            <a:tailEnd/>
          </a:ln>
        </p:spPr>
      </p:pic>
      <p:pic>
        <p:nvPicPr>
          <p:cNvPr id="456" name="d32.png" descr="d32.png"/>
          <p:cNvPicPr>
            <a:picLocks noChangeAspect="1"/>
          </p:cNvPicPr>
          <p:nvPr/>
        </p:nvPicPr>
        <p:blipFill>
          <a:blip r:embed="rId5"/>
          <a:stretch>
            <a:fillRect/>
          </a:stretch>
        </p:blipFill>
        <p:spPr>
          <a:xfrm>
            <a:off x="619390" y="4629537"/>
            <a:ext cx="4526094" cy="1148776"/>
          </a:xfrm>
          <a:prstGeom prst="rect">
            <a:avLst/>
          </a:prstGeom>
          <a:ln w="12700">
            <a:miter lim="400000"/>
            <a:headEnd/>
            <a:tailEnd/>
          </a:ln>
        </p:spPr>
      </p:pic>
      <p:pic>
        <p:nvPicPr>
          <p:cNvPr id="457" name="d33.png" descr="d33.png"/>
          <p:cNvPicPr>
            <a:picLocks noChangeAspect="1"/>
          </p:cNvPicPr>
          <p:nvPr/>
        </p:nvPicPr>
        <p:blipFill>
          <a:blip r:embed="rId6"/>
          <a:stretch>
            <a:fillRect/>
          </a:stretch>
        </p:blipFill>
        <p:spPr>
          <a:xfrm>
            <a:off x="5790721" y="4162469"/>
            <a:ext cx="1896332" cy="1267246"/>
          </a:xfrm>
          <a:prstGeom prst="rect">
            <a:avLst/>
          </a:prstGeom>
          <a:ln w="12700">
            <a:miter lim="400000"/>
            <a:headEnd/>
            <a:tailEnd/>
          </a:ln>
        </p:spPr>
      </p:pic>
      <p:sp>
        <p:nvSpPr>
          <p:cNvPr id="458" name="4、使⽤聚合函数bitmap⽅案， 创建聚合表"/>
          <p:cNvSpPr/>
          <p:nvPr/>
        </p:nvSpPr>
        <p:spPr>
          <a:xfrm>
            <a:off x="619390" y="1691518"/>
            <a:ext cx="406782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4、使⽤聚合函数bitmap⽅案， 创建聚合表</a:t>
            </a:r>
          </a:p>
        </p:txBody>
      </p:sp>
      <p:sp>
        <p:nvSpPr>
          <p:cNvPr id="459" name="5、使⽤聚合函数bitmap⽅案， 创建聚合表"/>
          <p:cNvSpPr/>
          <p:nvPr/>
        </p:nvSpPr>
        <p:spPr>
          <a:xfrm>
            <a:off x="5790721" y="1691518"/>
            <a:ext cx="4067821"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5、使⽤聚合函数bitmap⽅案， 创建聚合表</a:t>
            </a:r>
          </a:p>
        </p:txBody>
      </p:sp>
      <p:sp>
        <p:nvSpPr>
          <p:cNvPr id="460" name="6、导⼊历史数"/>
          <p:cNvSpPr/>
          <p:nvPr/>
        </p:nvSpPr>
        <p:spPr>
          <a:xfrm>
            <a:off x="619390" y="3972198"/>
            <a:ext cx="2040534"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6、导⼊历史数</a:t>
            </a:r>
          </a:p>
        </p:txBody>
      </p:sp>
      <p:sp>
        <p:nvSpPr>
          <p:cNvPr id="461" name="7、查询聚合表数据"/>
          <p:cNvSpPr/>
          <p:nvPr/>
        </p:nvSpPr>
        <p:spPr>
          <a:xfrm>
            <a:off x="5790721" y="3559984"/>
            <a:ext cx="2152403"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7、查询聚合表数据</a:t>
            </a:r>
          </a:p>
        </p:txBody>
      </p:sp>
      <p:grpSp>
        <p:nvGrpSpPr>
          <p:cNvPr id="464" name="成组"/>
          <p:cNvGrpSpPr/>
          <p:nvPr/>
        </p:nvGrpSpPr>
        <p:grpSpPr>
          <a:xfrm>
            <a:off x="633790" y="639687"/>
            <a:ext cx="6878441" cy="571501"/>
            <a:chOff x="0" y="76199"/>
            <a:chExt cx="13756880" cy="1143001"/>
          </a:xfrm>
        </p:grpSpPr>
        <p:sp>
          <p:nvSpPr>
            <p:cNvPr id="462"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463"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3855596420"/>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467" name="d34.png" descr="d34.png"/>
          <p:cNvPicPr>
            <a:picLocks noChangeAspect="1"/>
          </p:cNvPicPr>
          <p:nvPr/>
        </p:nvPicPr>
        <p:blipFill>
          <a:blip r:embed="rId2"/>
          <a:stretch>
            <a:fillRect/>
          </a:stretch>
        </p:blipFill>
        <p:spPr>
          <a:xfrm>
            <a:off x="644525" y="2412715"/>
            <a:ext cx="3781649" cy="3865437"/>
          </a:xfrm>
          <a:prstGeom prst="rect">
            <a:avLst/>
          </a:prstGeom>
          <a:ln w="12700">
            <a:miter lim="400000"/>
            <a:headEnd/>
            <a:tailEnd/>
          </a:ln>
        </p:spPr>
      </p:pic>
      <p:sp>
        <p:nvSpPr>
          <p:cNvPr id="468" name="1. 计算量降低，速度快，资源消耗⼩"/>
          <p:cNvSpPr txBox="1"/>
          <p:nvPr/>
        </p:nvSpPr>
        <p:spPr>
          <a:xfrm>
            <a:off x="8159487" y="3564724"/>
            <a:ext cx="3409716" cy="269113"/>
          </a:xfrm>
          <a:prstGeom prst="rect">
            <a:avLst/>
          </a:prstGeom>
          <a:ln w="12700">
            <a:miter lim="400000"/>
          </a:ln>
        </p:spPr>
        <p:txBody>
          <a:bodyPr wrap="none" lIns="25400" tIns="25400" rIns="25400" bIns="25400" anchor="ctr">
            <a:spAutoFit/>
          </a:bodyPr>
          <a:lstStyle>
            <a:lvl1pPr>
              <a:lnSpc>
                <a:spcPct val="80000"/>
              </a:lnSpc>
              <a:spcBef>
                <a:spcPts val="0"/>
              </a:spcBef>
              <a:defRPr sz="3400" spc="-68">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700"/>
              <a:t>1. 计算量降低，速度快，资源消耗⼩</a:t>
            </a:r>
          </a:p>
        </p:txBody>
      </p:sp>
      <p:sp>
        <p:nvSpPr>
          <p:cNvPr id="469" name="优势："/>
          <p:cNvSpPr txBox="1"/>
          <p:nvPr/>
        </p:nvSpPr>
        <p:spPr>
          <a:xfrm>
            <a:off x="8159487" y="3070287"/>
            <a:ext cx="783804" cy="297517"/>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err="1"/>
              <a:t>优势</a:t>
            </a:r>
            <a:r>
              <a:rPr sz="2000" dirty="0"/>
              <a:t>：</a:t>
            </a:r>
          </a:p>
        </p:txBody>
      </p:sp>
      <p:sp>
        <p:nvSpPr>
          <p:cNvPr id="470" name="8、查使⽤聚合函数"/>
          <p:cNvSpPr/>
          <p:nvPr/>
        </p:nvSpPr>
        <p:spPr>
          <a:xfrm>
            <a:off x="647221" y="1691518"/>
            <a:ext cx="2152403"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8、查使⽤聚合函数</a:t>
            </a:r>
          </a:p>
        </p:txBody>
      </p:sp>
      <p:sp>
        <p:nvSpPr>
          <p:cNvPr id="471" name="通过BITMAP的位运算，对⼤规模⽤户(亿级）⽽⾔，位运算秒出结果"/>
          <p:cNvSpPr txBox="1"/>
          <p:nvPr/>
        </p:nvSpPr>
        <p:spPr>
          <a:xfrm>
            <a:off x="5168637" y="5922707"/>
            <a:ext cx="6329425" cy="269113"/>
          </a:xfrm>
          <a:prstGeom prst="rect">
            <a:avLst/>
          </a:prstGeom>
          <a:ln w="12700">
            <a:miter lim="400000"/>
          </a:ln>
        </p:spPr>
        <p:txBody>
          <a:bodyPr wrap="none" lIns="25400" tIns="25400" rIns="25400" bIns="25400" anchor="ctr">
            <a:spAutoFit/>
          </a:bodyPr>
          <a:lstStyle>
            <a:lvl1pPr>
              <a:lnSpc>
                <a:spcPct val="80000"/>
              </a:lnSpc>
              <a:spcBef>
                <a:spcPts val="0"/>
              </a:spcBef>
              <a:defRPr sz="3400" spc="-68">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700"/>
              <a:t>通过BITMAP的位运算，对⼤规模⽤户(亿级）⽽⾔，位运算秒出结果</a:t>
            </a:r>
          </a:p>
        </p:txBody>
      </p:sp>
      <p:grpSp>
        <p:nvGrpSpPr>
          <p:cNvPr id="474" name="成组"/>
          <p:cNvGrpSpPr/>
          <p:nvPr/>
        </p:nvGrpSpPr>
        <p:grpSpPr>
          <a:xfrm>
            <a:off x="633790" y="639687"/>
            <a:ext cx="6878441" cy="571501"/>
            <a:chOff x="0" y="76199"/>
            <a:chExt cx="13756880" cy="1143001"/>
          </a:xfrm>
        </p:grpSpPr>
        <p:sp>
          <p:nvSpPr>
            <p:cNvPr id="472"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473"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3689895692"/>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477" name="案例2：⼴告投放/⽤户画像应⽤"/>
          <p:cNvSpPr txBox="1"/>
          <p:nvPr/>
        </p:nvSpPr>
        <p:spPr>
          <a:xfrm>
            <a:off x="3990975" y="2211286"/>
            <a:ext cx="3460563"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案例2：⼴</a:t>
            </a:r>
            <a:r>
              <a:rPr sz="2000" dirty="0" err="1"/>
              <a:t>告投放</a:t>
            </a:r>
            <a:r>
              <a:rPr sz="2000" dirty="0"/>
              <a:t>/⽤</a:t>
            </a:r>
            <a:r>
              <a:rPr sz="2000" dirty="0" err="1"/>
              <a:t>户画像应</a:t>
            </a:r>
            <a:r>
              <a:rPr sz="2000" dirty="0"/>
              <a:t>⽤</a:t>
            </a:r>
          </a:p>
        </p:txBody>
      </p:sp>
      <p:pic>
        <p:nvPicPr>
          <p:cNvPr id="478" name="d38.png" descr="d38.png"/>
          <p:cNvPicPr>
            <a:picLocks noChangeAspect="1"/>
          </p:cNvPicPr>
          <p:nvPr/>
        </p:nvPicPr>
        <p:blipFill>
          <a:blip r:embed="rId2"/>
          <a:stretch>
            <a:fillRect/>
          </a:stretch>
        </p:blipFill>
        <p:spPr>
          <a:xfrm>
            <a:off x="658788" y="3810777"/>
            <a:ext cx="3302001" cy="1428526"/>
          </a:xfrm>
          <a:prstGeom prst="rect">
            <a:avLst/>
          </a:prstGeom>
          <a:ln w="12700">
            <a:miter lim="400000"/>
            <a:headEnd/>
            <a:tailEnd/>
          </a:ln>
        </p:spPr>
      </p:pic>
      <p:pic>
        <p:nvPicPr>
          <p:cNvPr id="479" name="d39.png" descr="d39.png"/>
          <p:cNvPicPr>
            <a:picLocks noChangeAspect="1"/>
          </p:cNvPicPr>
          <p:nvPr/>
        </p:nvPicPr>
        <p:blipFill>
          <a:blip r:embed="rId3"/>
          <a:stretch>
            <a:fillRect/>
          </a:stretch>
        </p:blipFill>
        <p:spPr>
          <a:xfrm>
            <a:off x="4461384" y="3810777"/>
            <a:ext cx="3302001" cy="1465362"/>
          </a:xfrm>
          <a:prstGeom prst="rect">
            <a:avLst/>
          </a:prstGeom>
          <a:ln w="12700">
            <a:miter lim="400000"/>
            <a:headEnd/>
            <a:tailEnd/>
          </a:ln>
        </p:spPr>
      </p:pic>
      <p:pic>
        <p:nvPicPr>
          <p:cNvPr id="480" name="d40.png" descr="d40.png"/>
          <p:cNvPicPr>
            <a:picLocks noChangeAspect="1"/>
          </p:cNvPicPr>
          <p:nvPr/>
        </p:nvPicPr>
        <p:blipFill>
          <a:blip r:embed="rId4"/>
          <a:stretch>
            <a:fillRect/>
          </a:stretch>
        </p:blipFill>
        <p:spPr>
          <a:xfrm>
            <a:off x="8263979" y="3810777"/>
            <a:ext cx="3302001" cy="1457585"/>
          </a:xfrm>
          <a:prstGeom prst="rect">
            <a:avLst/>
          </a:prstGeom>
          <a:ln w="12700">
            <a:miter lim="400000"/>
            <a:headEnd/>
            <a:tailEnd/>
          </a:ln>
        </p:spPr>
      </p:pic>
      <p:sp>
        <p:nvSpPr>
          <p:cNvPr id="481" name="场景4： Aggregate Function 应⽤举例（bitmap系列）"/>
          <p:cNvSpPr txBox="1"/>
          <p:nvPr/>
        </p:nvSpPr>
        <p:spPr>
          <a:xfrm>
            <a:off x="624154" y="1475870"/>
            <a:ext cx="6016968" cy="307520"/>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2000" dirty="0"/>
              <a:t>场景4： Aggregate Function </a:t>
            </a:r>
            <a:r>
              <a:rPr sz="2000" dirty="0" err="1"/>
              <a:t>应⽤举例（bitmap系列</a:t>
            </a:r>
            <a:r>
              <a:rPr sz="2000" dirty="0"/>
              <a:t>）</a:t>
            </a:r>
          </a:p>
        </p:txBody>
      </p:sp>
      <p:sp>
        <p:nvSpPr>
          <p:cNvPr id="482" name="1、创建标签表"/>
          <p:cNvSpPr/>
          <p:nvPr/>
        </p:nvSpPr>
        <p:spPr>
          <a:xfrm>
            <a:off x="652809" y="3067050"/>
            <a:ext cx="2040533" cy="482600"/>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1、创建标签表</a:t>
            </a:r>
          </a:p>
        </p:txBody>
      </p:sp>
      <p:grpSp>
        <p:nvGrpSpPr>
          <p:cNvPr id="485" name="成组"/>
          <p:cNvGrpSpPr/>
          <p:nvPr/>
        </p:nvGrpSpPr>
        <p:grpSpPr>
          <a:xfrm>
            <a:off x="633790" y="639687"/>
            <a:ext cx="6878441" cy="571501"/>
            <a:chOff x="0" y="76199"/>
            <a:chExt cx="13756880" cy="1143001"/>
          </a:xfrm>
        </p:grpSpPr>
        <p:sp>
          <p:nvSpPr>
            <p:cNvPr id="483"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484"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3097663860"/>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488" name="d35.png" descr="d35.png"/>
          <p:cNvPicPr>
            <a:picLocks noChangeAspect="1"/>
          </p:cNvPicPr>
          <p:nvPr/>
        </p:nvPicPr>
        <p:blipFill>
          <a:blip r:embed="rId2"/>
          <a:stretch>
            <a:fillRect/>
          </a:stretch>
        </p:blipFill>
        <p:spPr>
          <a:xfrm>
            <a:off x="647700" y="2822485"/>
            <a:ext cx="3302001" cy="1791060"/>
          </a:xfrm>
          <a:prstGeom prst="rect">
            <a:avLst/>
          </a:prstGeom>
          <a:ln w="12700">
            <a:miter lim="400000"/>
            <a:headEnd/>
            <a:tailEnd/>
          </a:ln>
        </p:spPr>
      </p:pic>
      <p:pic>
        <p:nvPicPr>
          <p:cNvPr id="489" name="d36.png" descr="d36.png"/>
          <p:cNvPicPr>
            <a:picLocks noChangeAspect="1"/>
          </p:cNvPicPr>
          <p:nvPr/>
        </p:nvPicPr>
        <p:blipFill>
          <a:blip r:embed="rId3"/>
          <a:stretch>
            <a:fillRect/>
          </a:stretch>
        </p:blipFill>
        <p:spPr>
          <a:xfrm>
            <a:off x="4460032" y="2822485"/>
            <a:ext cx="3302001" cy="1688758"/>
          </a:xfrm>
          <a:prstGeom prst="rect">
            <a:avLst/>
          </a:prstGeom>
          <a:ln w="12700">
            <a:miter lim="400000"/>
            <a:headEnd/>
            <a:tailEnd/>
          </a:ln>
        </p:spPr>
      </p:pic>
      <p:pic>
        <p:nvPicPr>
          <p:cNvPr id="490" name="d37.png" descr="d37.png"/>
          <p:cNvPicPr>
            <a:picLocks noChangeAspect="1"/>
          </p:cNvPicPr>
          <p:nvPr/>
        </p:nvPicPr>
        <p:blipFill>
          <a:blip r:embed="rId4"/>
          <a:stretch>
            <a:fillRect/>
          </a:stretch>
        </p:blipFill>
        <p:spPr>
          <a:xfrm>
            <a:off x="8272363" y="2822485"/>
            <a:ext cx="3302001" cy="1725980"/>
          </a:xfrm>
          <a:prstGeom prst="rect">
            <a:avLst/>
          </a:prstGeom>
          <a:ln w="12700">
            <a:miter lim="400000"/>
            <a:headEnd/>
            <a:tailEnd/>
          </a:ln>
        </p:spPr>
      </p:pic>
      <p:sp>
        <p:nvSpPr>
          <p:cNvPr id="491" name="2、创建⽤户属性表"/>
          <p:cNvSpPr/>
          <p:nvPr/>
        </p:nvSpPr>
        <p:spPr>
          <a:xfrm>
            <a:off x="652809" y="2053955"/>
            <a:ext cx="2427635"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2、创建⽤户属性表</a:t>
            </a:r>
          </a:p>
        </p:txBody>
      </p:sp>
      <p:grpSp>
        <p:nvGrpSpPr>
          <p:cNvPr id="494" name="成组"/>
          <p:cNvGrpSpPr/>
          <p:nvPr/>
        </p:nvGrpSpPr>
        <p:grpSpPr>
          <a:xfrm>
            <a:off x="633790" y="639687"/>
            <a:ext cx="6878441" cy="571501"/>
            <a:chOff x="0" y="76199"/>
            <a:chExt cx="13756880" cy="1143001"/>
          </a:xfrm>
        </p:grpSpPr>
        <p:sp>
          <p:nvSpPr>
            <p:cNvPr id="492"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493"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1946021750"/>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497" name="d41.png" descr="d41.png"/>
          <p:cNvPicPr>
            <a:picLocks noChangeAspect="1"/>
          </p:cNvPicPr>
          <p:nvPr/>
        </p:nvPicPr>
        <p:blipFill>
          <a:blip r:embed="rId2"/>
          <a:stretch>
            <a:fillRect/>
          </a:stretch>
        </p:blipFill>
        <p:spPr>
          <a:xfrm>
            <a:off x="641200" y="2515621"/>
            <a:ext cx="4445001" cy="1234489"/>
          </a:xfrm>
          <a:prstGeom prst="rect">
            <a:avLst/>
          </a:prstGeom>
          <a:ln w="12700">
            <a:miter lim="400000"/>
            <a:headEnd/>
            <a:tailEnd/>
          </a:ln>
        </p:spPr>
      </p:pic>
      <p:pic>
        <p:nvPicPr>
          <p:cNvPr id="498" name="d42.png" descr="d42.png"/>
          <p:cNvPicPr>
            <a:picLocks noChangeAspect="1"/>
          </p:cNvPicPr>
          <p:nvPr/>
        </p:nvPicPr>
        <p:blipFill>
          <a:blip r:embed="rId3"/>
          <a:stretch>
            <a:fillRect/>
          </a:stretch>
        </p:blipFill>
        <p:spPr>
          <a:xfrm>
            <a:off x="641200" y="4209855"/>
            <a:ext cx="4445001" cy="1097329"/>
          </a:xfrm>
          <a:prstGeom prst="rect">
            <a:avLst/>
          </a:prstGeom>
          <a:ln w="12700">
            <a:miter lim="400000"/>
            <a:headEnd/>
            <a:tailEnd/>
          </a:ln>
        </p:spPr>
      </p:pic>
      <p:pic>
        <p:nvPicPr>
          <p:cNvPr id="499" name="d43.png" descr="d43.png"/>
          <p:cNvPicPr>
            <a:picLocks noChangeAspect="1"/>
          </p:cNvPicPr>
          <p:nvPr/>
        </p:nvPicPr>
        <p:blipFill>
          <a:blip r:embed="rId4"/>
          <a:stretch>
            <a:fillRect/>
          </a:stretch>
        </p:blipFill>
        <p:spPr>
          <a:xfrm>
            <a:off x="6645325" y="2515621"/>
            <a:ext cx="4445001" cy="1136923"/>
          </a:xfrm>
          <a:prstGeom prst="rect">
            <a:avLst/>
          </a:prstGeom>
          <a:ln w="12700">
            <a:miter lim="400000"/>
            <a:headEnd/>
            <a:tailEnd/>
          </a:ln>
        </p:spPr>
      </p:pic>
      <p:sp>
        <p:nvSpPr>
          <p:cNvPr id="500" name="3、创建物化视图，⾃动聚合数据"/>
          <p:cNvSpPr/>
          <p:nvPr/>
        </p:nvSpPr>
        <p:spPr>
          <a:xfrm>
            <a:off x="634521" y="1755018"/>
            <a:ext cx="3642024"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3、创建物化视图，⾃动聚合数据</a:t>
            </a:r>
          </a:p>
        </p:txBody>
      </p:sp>
      <p:grpSp>
        <p:nvGrpSpPr>
          <p:cNvPr id="503" name="成组"/>
          <p:cNvGrpSpPr/>
          <p:nvPr/>
        </p:nvGrpSpPr>
        <p:grpSpPr>
          <a:xfrm>
            <a:off x="633790" y="639687"/>
            <a:ext cx="6878441" cy="571501"/>
            <a:chOff x="0" y="76199"/>
            <a:chExt cx="13756880" cy="1143001"/>
          </a:xfrm>
        </p:grpSpPr>
        <p:sp>
          <p:nvSpPr>
            <p:cNvPr id="501"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502"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25711172"/>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nvGrpSpPr>
          <p:cNvPr id="509" name="成组"/>
          <p:cNvGrpSpPr/>
          <p:nvPr/>
        </p:nvGrpSpPr>
        <p:grpSpPr>
          <a:xfrm>
            <a:off x="644375" y="2487040"/>
            <a:ext cx="4086367" cy="3480919"/>
            <a:chOff x="0" y="0"/>
            <a:chExt cx="8172732" cy="6961837"/>
          </a:xfrm>
        </p:grpSpPr>
        <p:pic>
          <p:nvPicPr>
            <p:cNvPr id="506" name="d44.png" descr="d44.png"/>
            <p:cNvPicPr>
              <a:picLocks noChangeAspect="1"/>
            </p:cNvPicPr>
            <p:nvPr/>
          </p:nvPicPr>
          <p:blipFill>
            <a:blip r:embed="rId2"/>
            <a:stretch>
              <a:fillRect/>
            </a:stretch>
          </p:blipFill>
          <p:spPr>
            <a:xfrm>
              <a:off x="0" y="0"/>
              <a:ext cx="8172733" cy="1897523"/>
            </a:xfrm>
            <a:prstGeom prst="rect">
              <a:avLst/>
            </a:prstGeom>
            <a:ln w="12700" cap="flat">
              <a:noFill/>
              <a:miter lim="400000"/>
              <a:headEnd/>
              <a:tailEnd/>
            </a:ln>
            <a:effectLst/>
          </p:spPr>
        </p:pic>
        <p:pic>
          <p:nvPicPr>
            <p:cNvPr id="507" name="d45.png" descr="d45.png"/>
            <p:cNvPicPr>
              <a:picLocks noChangeAspect="1"/>
            </p:cNvPicPr>
            <p:nvPr/>
          </p:nvPicPr>
          <p:blipFill>
            <a:blip r:embed="rId3"/>
            <a:stretch>
              <a:fillRect/>
            </a:stretch>
          </p:blipFill>
          <p:spPr>
            <a:xfrm>
              <a:off x="0" y="2689873"/>
              <a:ext cx="8172733" cy="1482583"/>
            </a:xfrm>
            <a:prstGeom prst="rect">
              <a:avLst/>
            </a:prstGeom>
            <a:ln w="12700" cap="flat">
              <a:noFill/>
              <a:miter lim="400000"/>
              <a:headEnd/>
              <a:tailEnd/>
            </a:ln>
            <a:effectLst/>
          </p:spPr>
        </p:pic>
        <p:pic>
          <p:nvPicPr>
            <p:cNvPr id="508" name="d46.png" descr="d46.png"/>
            <p:cNvPicPr>
              <a:picLocks noChangeAspect="1"/>
            </p:cNvPicPr>
            <p:nvPr/>
          </p:nvPicPr>
          <p:blipFill>
            <a:blip r:embed="rId4"/>
            <a:stretch>
              <a:fillRect/>
            </a:stretch>
          </p:blipFill>
          <p:spPr>
            <a:xfrm>
              <a:off x="0" y="4865298"/>
              <a:ext cx="8172733" cy="2096540"/>
            </a:xfrm>
            <a:prstGeom prst="rect">
              <a:avLst/>
            </a:prstGeom>
            <a:ln w="12700" cap="flat">
              <a:noFill/>
              <a:miter lim="400000"/>
              <a:headEnd/>
              <a:tailEnd/>
            </a:ln>
            <a:effectLst/>
          </p:spPr>
        </p:pic>
      </p:grpSp>
      <p:grpSp>
        <p:nvGrpSpPr>
          <p:cNvPr id="512" name="成组"/>
          <p:cNvGrpSpPr/>
          <p:nvPr/>
        </p:nvGrpSpPr>
        <p:grpSpPr>
          <a:xfrm>
            <a:off x="5761256" y="2487040"/>
            <a:ext cx="5752386" cy="2832386"/>
            <a:chOff x="0" y="0"/>
            <a:chExt cx="11504770" cy="5664771"/>
          </a:xfrm>
        </p:grpSpPr>
        <p:pic>
          <p:nvPicPr>
            <p:cNvPr id="510" name="d47.png" descr="d47.png"/>
            <p:cNvPicPr>
              <a:picLocks noChangeAspect="1"/>
            </p:cNvPicPr>
            <p:nvPr/>
          </p:nvPicPr>
          <p:blipFill>
            <a:blip r:embed="rId5"/>
            <a:stretch>
              <a:fillRect/>
            </a:stretch>
          </p:blipFill>
          <p:spPr>
            <a:xfrm>
              <a:off x="0" y="0"/>
              <a:ext cx="11504771" cy="1194957"/>
            </a:xfrm>
            <a:prstGeom prst="rect">
              <a:avLst/>
            </a:prstGeom>
            <a:ln w="12700" cap="flat">
              <a:noFill/>
              <a:miter lim="400000"/>
              <a:headEnd/>
              <a:tailEnd/>
            </a:ln>
            <a:effectLst/>
          </p:spPr>
        </p:pic>
        <p:pic>
          <p:nvPicPr>
            <p:cNvPr id="511" name="d48.png" descr="d48.png"/>
            <p:cNvPicPr>
              <a:picLocks noChangeAspect="1"/>
            </p:cNvPicPr>
            <p:nvPr/>
          </p:nvPicPr>
          <p:blipFill>
            <a:blip r:embed="rId6"/>
            <a:stretch>
              <a:fillRect/>
            </a:stretch>
          </p:blipFill>
          <p:spPr>
            <a:xfrm>
              <a:off x="0" y="2567332"/>
              <a:ext cx="11504771" cy="3097440"/>
            </a:xfrm>
            <a:prstGeom prst="rect">
              <a:avLst/>
            </a:prstGeom>
            <a:ln w="12700" cap="flat">
              <a:noFill/>
              <a:miter lim="400000"/>
              <a:headEnd/>
              <a:tailEnd/>
            </a:ln>
            <a:effectLst/>
          </p:spPr>
        </p:pic>
      </p:grpSp>
      <p:sp>
        <p:nvSpPr>
          <p:cNvPr id="513" name="4、插⼊模拟数据， 4千万条"/>
          <p:cNvSpPr/>
          <p:nvPr/>
        </p:nvSpPr>
        <p:spPr>
          <a:xfrm>
            <a:off x="634521" y="1755018"/>
            <a:ext cx="3462537"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4、插⼊模拟数据， 4千万条</a:t>
            </a:r>
          </a:p>
        </p:txBody>
      </p:sp>
      <p:grpSp>
        <p:nvGrpSpPr>
          <p:cNvPr id="516" name="成组"/>
          <p:cNvGrpSpPr/>
          <p:nvPr/>
        </p:nvGrpSpPr>
        <p:grpSpPr>
          <a:xfrm>
            <a:off x="633790" y="639687"/>
            <a:ext cx="6878441" cy="571501"/>
            <a:chOff x="0" y="76199"/>
            <a:chExt cx="13756880" cy="1143001"/>
          </a:xfrm>
        </p:grpSpPr>
        <p:sp>
          <p:nvSpPr>
            <p:cNvPr id="514"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515"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23910875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101E3-BCD9-5247-B8A7-C9B94D8B378E}"/>
              </a:ext>
            </a:extLst>
          </p:cNvPr>
          <p:cNvSpPr>
            <a:spLocks noGrp="1"/>
          </p:cNvSpPr>
          <p:nvPr>
            <p:ph type="title"/>
          </p:nvPr>
        </p:nvSpPr>
        <p:spPr/>
        <p:txBody>
          <a:bodyPr/>
          <a:lstStyle/>
          <a:p>
            <a:r>
              <a:rPr kumimoji="1" lang="en-US" altLang="zh-CN" dirty="0"/>
              <a:t>Table</a:t>
            </a:r>
            <a:r>
              <a:rPr kumimoji="1" lang="zh-CN" altLang="en-US" dirty="0"/>
              <a:t> 和 </a:t>
            </a:r>
            <a:r>
              <a:rPr kumimoji="1" lang="en-US" altLang="zh-CN" dirty="0" err="1"/>
              <a:t>TableT</a:t>
            </a:r>
            <a:endParaRPr kumimoji="1" lang="zh-CN" altLang="en-US" dirty="0"/>
          </a:p>
        </p:txBody>
      </p:sp>
      <p:sp>
        <p:nvSpPr>
          <p:cNvPr id="3" name="内容占位符 2">
            <a:extLst>
              <a:ext uri="{FF2B5EF4-FFF2-40B4-BE49-F238E27FC236}">
                <a16:creationId xmlns:a16="http://schemas.microsoft.com/office/drawing/2014/main" id="{69A5D476-A0EC-8E49-BC2A-85E5AEEC12BC}"/>
              </a:ext>
            </a:extLst>
          </p:cNvPr>
          <p:cNvSpPr>
            <a:spLocks noGrp="1"/>
          </p:cNvSpPr>
          <p:nvPr>
            <p:ph idx="1"/>
          </p:nvPr>
        </p:nvSpPr>
        <p:spPr/>
        <p:txBody>
          <a:bodyPr>
            <a:normAutofit/>
          </a:bodyPr>
          <a:lstStyle/>
          <a:p>
            <a:r>
              <a:rPr kumimoji="1" lang="en-US" altLang="zh-CN" sz="2400" dirty="0"/>
              <a:t>CREATE TABLE customers(</a:t>
            </a:r>
            <a:r>
              <a:rPr kumimoji="1" lang="en-US" altLang="zh-CN" sz="2400" dirty="0" err="1"/>
              <a:t>first_name</a:t>
            </a:r>
            <a:r>
              <a:rPr kumimoji="1" lang="en-US" altLang="zh-CN" sz="2400" dirty="0"/>
              <a:t> STRING NOT NULL, </a:t>
            </a:r>
            <a:r>
              <a:rPr kumimoji="1" lang="en-US" altLang="zh-CN" sz="2400" dirty="0" err="1"/>
              <a:t>last_name</a:t>
            </a:r>
            <a:r>
              <a:rPr kumimoji="1" lang="en-US" altLang="zh-CN" sz="2400" dirty="0"/>
              <a:t> STRING NOT NULL, </a:t>
            </a:r>
            <a:r>
              <a:rPr kumimoji="1" lang="en-US" altLang="zh-CN" sz="2400" dirty="0" err="1"/>
              <a:t>order_count</a:t>
            </a:r>
            <a:r>
              <a:rPr kumimoji="1" lang="en-US" altLang="zh-CN" sz="2400" dirty="0"/>
              <a:t> int32,PRIMARY KEY (</a:t>
            </a:r>
            <a:r>
              <a:rPr kumimoji="1" lang="en-US" altLang="zh-CN" sz="2400" dirty="0" err="1"/>
              <a:t>first_name</a:t>
            </a:r>
            <a:r>
              <a:rPr kumimoji="1" lang="en-US" altLang="zh-CN" sz="2400" dirty="0"/>
              <a:t>, </a:t>
            </a:r>
            <a:r>
              <a:rPr kumimoji="1" lang="en-US" altLang="zh-CN" sz="2400" dirty="0" err="1"/>
              <a:t>last_name</a:t>
            </a:r>
            <a:r>
              <a:rPr kumimoji="1" lang="en-US" altLang="zh-CN" sz="2400" dirty="0"/>
              <a:t>)</a:t>
            </a:r>
          </a:p>
          <a:p>
            <a:r>
              <a:rPr kumimoji="1" lang="zh-CN" altLang="en-US" sz="2400" dirty="0"/>
              <a:t>按照 </a:t>
            </a:r>
            <a:r>
              <a:rPr kumimoji="1" lang="en-US" altLang="zh-CN" sz="2400" dirty="0"/>
              <a:t>b-z 25</a:t>
            </a:r>
            <a:r>
              <a:rPr kumimoji="1" lang="zh-CN" altLang="en-US" sz="2400" dirty="0"/>
              <a:t>个字母分成</a:t>
            </a:r>
            <a:r>
              <a:rPr kumimoji="1" lang="en-US" altLang="zh-CN" sz="2400" dirty="0"/>
              <a:t> 26</a:t>
            </a:r>
            <a:r>
              <a:rPr kumimoji="1" lang="zh-CN" altLang="en-US" sz="2400" dirty="0"/>
              <a:t> 个 </a:t>
            </a:r>
            <a:r>
              <a:rPr kumimoji="1" lang="en-US" altLang="zh-CN" sz="2400" dirty="0"/>
              <a:t>Tablet</a:t>
            </a:r>
            <a:r>
              <a:rPr kumimoji="1" lang="zh-CN" altLang="en-US" sz="2400" dirty="0"/>
              <a:t>， 每个表存储的是以根据某个字母开头的姓氏的一系列用户，对于频繁插入更新用户名字的操作来说是能有效缓解压力</a:t>
            </a:r>
            <a:endParaRPr kumimoji="1" lang="en-US" altLang="zh-CN" sz="2400" dirty="0"/>
          </a:p>
          <a:p>
            <a:endParaRPr kumimoji="1" lang="en-US" altLang="zh-CN" sz="2400" dirty="0"/>
          </a:p>
          <a:p>
            <a:endParaRPr kumimoji="1" lang="zh-CN" altLang="en-US" sz="2400" dirty="0"/>
          </a:p>
        </p:txBody>
      </p:sp>
    </p:spTree>
    <p:extLst>
      <p:ext uri="{BB962C8B-B14F-4D97-AF65-F5344CB8AC3E}">
        <p14:creationId xmlns:p14="http://schemas.microsoft.com/office/powerpoint/2010/main" val="31853098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519" name="d49.png" descr="d49.png"/>
          <p:cNvPicPr>
            <a:picLocks noChangeAspect="1"/>
          </p:cNvPicPr>
          <p:nvPr/>
        </p:nvPicPr>
        <p:blipFill>
          <a:blip r:embed="rId2"/>
          <a:stretch>
            <a:fillRect/>
          </a:stretch>
        </p:blipFill>
        <p:spPr>
          <a:xfrm>
            <a:off x="628650" y="2531002"/>
            <a:ext cx="4816346" cy="3672641"/>
          </a:xfrm>
          <a:prstGeom prst="rect">
            <a:avLst/>
          </a:prstGeom>
          <a:ln w="12700">
            <a:miter lim="400000"/>
            <a:headEnd/>
            <a:tailEnd/>
          </a:ln>
        </p:spPr>
      </p:pic>
      <p:pic>
        <p:nvPicPr>
          <p:cNvPr id="520" name="d50.png" descr="d50.png"/>
          <p:cNvPicPr>
            <a:picLocks noChangeAspect="1"/>
          </p:cNvPicPr>
          <p:nvPr/>
        </p:nvPicPr>
        <p:blipFill>
          <a:blip r:embed="rId3"/>
          <a:stretch>
            <a:fillRect/>
          </a:stretch>
        </p:blipFill>
        <p:spPr>
          <a:xfrm>
            <a:off x="7242049" y="1778970"/>
            <a:ext cx="3551546" cy="4450073"/>
          </a:xfrm>
          <a:prstGeom prst="rect">
            <a:avLst/>
          </a:prstGeom>
          <a:ln w="12700">
            <a:miter lim="400000"/>
            <a:headEnd/>
            <a:tailEnd/>
          </a:ln>
        </p:spPr>
      </p:pic>
      <p:sp>
        <p:nvSpPr>
          <p:cNvPr id="521" name="5、观察标签数据"/>
          <p:cNvSpPr/>
          <p:nvPr/>
        </p:nvSpPr>
        <p:spPr>
          <a:xfrm>
            <a:off x="634521" y="1755018"/>
            <a:ext cx="2040534"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5、观察标签数据</a:t>
            </a:r>
          </a:p>
        </p:txBody>
      </p:sp>
      <p:grpSp>
        <p:nvGrpSpPr>
          <p:cNvPr id="524" name="成组"/>
          <p:cNvGrpSpPr/>
          <p:nvPr/>
        </p:nvGrpSpPr>
        <p:grpSpPr>
          <a:xfrm>
            <a:off x="633790" y="639687"/>
            <a:ext cx="6878441" cy="571501"/>
            <a:chOff x="0" y="76199"/>
            <a:chExt cx="13756880" cy="1143001"/>
          </a:xfrm>
        </p:grpSpPr>
        <p:sp>
          <p:nvSpPr>
            <p:cNvPr id="522"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523"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608456499"/>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矩形"/>
          <p:cNvSpPr/>
          <p:nvPr/>
        </p:nvSpPr>
        <p:spPr>
          <a:xfrm>
            <a:off x="641350" y="8026400"/>
            <a:ext cx="10909300" cy="996950"/>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527" name="d51.png" descr="d51.png"/>
          <p:cNvPicPr>
            <a:picLocks noChangeAspect="1"/>
          </p:cNvPicPr>
          <p:nvPr/>
        </p:nvPicPr>
        <p:blipFill>
          <a:blip r:embed="rId2"/>
          <a:stretch>
            <a:fillRect/>
          </a:stretch>
        </p:blipFill>
        <p:spPr>
          <a:xfrm>
            <a:off x="5288467" y="1737714"/>
            <a:ext cx="3468499" cy="4485966"/>
          </a:xfrm>
          <a:prstGeom prst="rect">
            <a:avLst/>
          </a:prstGeom>
          <a:ln w="12700">
            <a:miter lim="400000"/>
            <a:headEnd/>
            <a:tailEnd/>
          </a:ln>
        </p:spPr>
      </p:pic>
      <p:sp>
        <p:nvSpPr>
          <p:cNvPr id="528" name="（性别= ⼥ AND 职业= ⼯程师）"/>
          <p:cNvSpPr txBox="1"/>
          <p:nvPr/>
        </p:nvSpPr>
        <p:spPr>
          <a:xfrm>
            <a:off x="522660" y="3749969"/>
            <a:ext cx="3144515" cy="339132"/>
          </a:xfrm>
          <a:prstGeom prst="rect">
            <a:avLst/>
          </a:prstGeom>
          <a:ln w="12700">
            <a:miter lim="400000"/>
          </a:ln>
        </p:spPr>
        <p:txBody>
          <a:bodyPr wrap="none" lIns="25400" tIns="25400" rIns="25400" bIns="25400" anchor="ctr">
            <a:spAutoFit/>
          </a:bodyPr>
          <a:lstStyle>
            <a:lvl1pPr>
              <a:lnSpc>
                <a:spcPct val="120000"/>
              </a:lnSpc>
              <a:spcBef>
                <a:spcPts val="0"/>
              </a:spcBef>
              <a:defRPr sz="3400" spc="-68">
                <a:latin typeface="Alibaba-PuHuiTi-M"/>
                <a:ea typeface="Alibaba-PuHuiTi-M"/>
                <a:cs typeface="Alibaba-PuHuiTi-M"/>
                <a:sym typeface="Alibaba-PuHuiTi-M"/>
              </a:defRPr>
            </a:lvl1pPr>
          </a:lstStyle>
          <a:p>
            <a:r>
              <a:rPr sz="1700">
                <a:latin typeface="Microsoft YaHei UI Regular" panose="020B0502040204020203" charset="-122"/>
                <a:ea typeface="Microsoft YaHei UI Regular" panose="020B0502040204020203" charset="-122"/>
                <a:cs typeface="Microsoft YaHei UI Regular" panose="020B0502040204020203" charset="-122"/>
              </a:rPr>
              <a:t>（性别= ⼥ AND 职业= ⼯程师）</a:t>
            </a:r>
          </a:p>
        </p:txBody>
      </p:sp>
      <p:sp>
        <p:nvSpPr>
          <p:cNvPr id="529" name="优势："/>
          <p:cNvSpPr txBox="1"/>
          <p:nvPr/>
        </p:nvSpPr>
        <p:spPr>
          <a:xfrm>
            <a:off x="634737" y="3220627"/>
            <a:ext cx="783804" cy="297646"/>
          </a:xfrm>
          <a:prstGeom prst="rect">
            <a:avLst/>
          </a:prstGeom>
          <a:ln w="12700">
            <a:miter lim="400000"/>
          </a:ln>
        </p:spPr>
        <p:txBody>
          <a:bodyPr wrap="none" lIns="25400" tIns="25400" rIns="25400" bIns="25400" anchor="ctr">
            <a:spAutoFit/>
          </a:bodyPr>
          <a:lstStyle>
            <a:lvl1pPr>
              <a:lnSpc>
                <a:spcPct val="80000"/>
              </a:lnSpc>
              <a:spcBef>
                <a:spcPts val="0"/>
              </a:spcBef>
              <a:defRPr spc="-96">
                <a:solidFill>
                  <a:srgbClr val="F14600"/>
                </a:solidFill>
                <a:latin typeface="Alibaba-PuHuiTi-M"/>
                <a:ea typeface="Alibaba-PuHuiTi-M"/>
                <a:cs typeface="Alibaba-PuHuiTi-M"/>
                <a:sym typeface="Alibaba-PuHuiTi-M"/>
              </a:defRPr>
            </a:lvl1pPr>
          </a:lstStyle>
          <a:p>
            <a:r>
              <a:rPr sz="2000" dirty="0" err="1">
                <a:latin typeface="Microsoft YaHei UI Regular" panose="020B0502040204020203" charset="-122"/>
                <a:ea typeface="Microsoft YaHei UI Regular" panose="020B0502040204020203" charset="-122"/>
              </a:rPr>
              <a:t>优势</a:t>
            </a:r>
            <a:r>
              <a:rPr sz="2000" dirty="0">
                <a:latin typeface="Microsoft YaHei UI Regular" panose="020B0502040204020203" charset="-122"/>
                <a:ea typeface="Microsoft YaHei UI Regular" panose="020B0502040204020203" charset="-122"/>
              </a:rPr>
              <a:t>：</a:t>
            </a:r>
          </a:p>
        </p:txBody>
      </p:sp>
      <p:sp>
        <p:nvSpPr>
          <p:cNvPr id="530" name="(17 &lt; 年龄&lt; 55 OR 消费&gt; 40000)"/>
          <p:cNvSpPr txBox="1"/>
          <p:nvPr/>
        </p:nvSpPr>
        <p:spPr>
          <a:xfrm>
            <a:off x="558537" y="4677056"/>
            <a:ext cx="3241465" cy="339132"/>
          </a:xfrm>
          <a:prstGeom prst="rect">
            <a:avLst/>
          </a:prstGeom>
          <a:ln w="12700">
            <a:miter lim="400000"/>
          </a:ln>
        </p:spPr>
        <p:txBody>
          <a:bodyPr wrap="none" lIns="25400" tIns="25400" rIns="25400" bIns="25400" anchor="ctr">
            <a:spAutoFit/>
          </a:bodyPr>
          <a:lstStyle>
            <a:lvl1pPr>
              <a:lnSpc>
                <a:spcPct val="120000"/>
              </a:lnSpc>
              <a:spcBef>
                <a:spcPts val="0"/>
              </a:spcBef>
              <a:defRPr sz="3400" spc="-68">
                <a:latin typeface="Alibaba-PuHuiTi-M"/>
                <a:ea typeface="Alibaba-PuHuiTi-M"/>
                <a:cs typeface="Alibaba-PuHuiTi-M"/>
                <a:sym typeface="Alibaba-PuHuiTi-M"/>
              </a:defRPr>
            </a:lvl1pPr>
          </a:lstStyle>
          <a:p>
            <a:r>
              <a:rPr sz="1700">
                <a:latin typeface="Microsoft YaHei UI Regular" panose="020B0502040204020203" charset="-122"/>
                <a:ea typeface="Microsoft YaHei UI Regular" panose="020B0502040204020203" charset="-122"/>
                <a:cs typeface="Microsoft YaHei UI Regular" panose="020B0502040204020203" charset="-122"/>
              </a:rPr>
              <a:t> (17 &lt; 年龄&lt; 55 OR 消费&gt; 40000)</a:t>
            </a:r>
          </a:p>
        </p:txBody>
      </p:sp>
      <p:sp>
        <p:nvSpPr>
          <p:cNvPr id="531" name="OR"/>
          <p:cNvSpPr txBox="1"/>
          <p:nvPr/>
        </p:nvSpPr>
        <p:spPr>
          <a:xfrm>
            <a:off x="634737" y="4141987"/>
            <a:ext cx="411972" cy="482183"/>
          </a:xfrm>
          <a:prstGeom prst="rect">
            <a:avLst/>
          </a:prstGeom>
          <a:ln w="12700">
            <a:miter lim="400000"/>
          </a:ln>
        </p:spPr>
        <p:txBody>
          <a:bodyPr wrap="none" lIns="25400" tIns="25400" rIns="25400" bIns="25400" anchor="ctr">
            <a:spAutoFit/>
          </a:bodyPr>
          <a:lstStyle>
            <a:lvl1pPr>
              <a:lnSpc>
                <a:spcPct val="120000"/>
              </a:lnSpc>
              <a:spcBef>
                <a:spcPts val="0"/>
              </a:spcBef>
              <a:defRPr sz="5000" spc="-100">
                <a:latin typeface="Alibaba-PuHuiTi-M"/>
                <a:ea typeface="Alibaba-PuHuiTi-M"/>
                <a:cs typeface="Alibaba-PuHuiTi-M"/>
                <a:sym typeface="Alibaba-PuHuiTi-M"/>
              </a:defRPr>
            </a:lvl1pPr>
          </a:lstStyle>
          <a:p>
            <a:r>
              <a:rPr sz="2500"/>
              <a:t>OR</a:t>
            </a:r>
          </a:p>
        </p:txBody>
      </p:sp>
      <p:sp>
        <p:nvSpPr>
          <p:cNvPr id="532" name="6、查询，按条件圈⽤户"/>
          <p:cNvSpPr/>
          <p:nvPr/>
        </p:nvSpPr>
        <p:spPr>
          <a:xfrm>
            <a:off x="634521" y="1755018"/>
            <a:ext cx="2775484" cy="482601"/>
          </a:xfrm>
          <a:prstGeom prst="roundRect">
            <a:avLst>
              <a:gd name="adj" fmla="val 19737"/>
            </a:avLst>
          </a:prstGeom>
          <a:solidFill>
            <a:srgbClr val="FFCC00"/>
          </a:solidFill>
          <a:ln w="12700">
            <a:miter lim="400000"/>
          </a:ln>
        </p:spPr>
        <p:txBody>
          <a:bodyPr lIns="25400" tIns="25400" rIns="25400" bIns="25400" anchor="ctr"/>
          <a:lstStyle>
            <a:lvl1pPr algn="ctr" defTabSz="825500">
              <a:lnSpc>
                <a:spcPct val="100000"/>
              </a:lnSpc>
              <a:spcBef>
                <a:spcPts val="0"/>
              </a:spcBef>
              <a:defRPr sz="280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6、查询，按条件圈⽤户</a:t>
            </a:r>
          </a:p>
        </p:txBody>
      </p:sp>
      <p:grpSp>
        <p:nvGrpSpPr>
          <p:cNvPr id="535" name="成组"/>
          <p:cNvGrpSpPr/>
          <p:nvPr/>
        </p:nvGrpSpPr>
        <p:grpSpPr>
          <a:xfrm>
            <a:off x="633790" y="639687"/>
            <a:ext cx="6878441" cy="571501"/>
            <a:chOff x="0" y="76199"/>
            <a:chExt cx="13756880" cy="1143001"/>
          </a:xfrm>
        </p:grpSpPr>
        <p:sp>
          <p:nvSpPr>
            <p:cNvPr id="533" name="常⻅ClickHouse实时分析场景举例"/>
            <p:cNvSpPr txBox="1"/>
            <p:nvPr/>
          </p:nvSpPr>
          <p:spPr>
            <a:xfrm>
              <a:off x="631494" y="148013"/>
              <a:ext cx="13125386" cy="999377"/>
            </a:xfrm>
            <a:prstGeom prst="rect">
              <a:avLst/>
            </a:prstGeom>
            <a:noFill/>
            <a:ln w="12700" cap="flat">
              <a:noFill/>
              <a:miter lim="400000"/>
            </a:ln>
            <a:effectLst/>
          </p:spPr>
          <p:txBody>
            <a:bodyPr wrap="none" lIns="25400" tIns="25400" rIns="25400" bIns="25400" numCol="1"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常⻅ClickHouse实时分析场景举例</a:t>
              </a:r>
            </a:p>
          </p:txBody>
        </p:sp>
        <p:sp>
          <p:nvSpPr>
            <p:cNvPr id="534" name="矩形"/>
            <p:cNvSpPr/>
            <p:nvPr/>
          </p:nvSpPr>
          <p:spPr>
            <a:xfrm>
              <a:off x="0" y="76199"/>
              <a:ext cx="381000" cy="1143001"/>
            </a:xfrm>
            <a:prstGeom prst="rect">
              <a:avLst/>
            </a:prstGeom>
            <a:solidFill>
              <a:srgbClr val="FFCC00"/>
            </a:solidFill>
            <a:ln w="12700" cap="flat">
              <a:noFill/>
              <a:miter lim="400000"/>
            </a:ln>
            <a:effectLst/>
          </p:spPr>
          <p:txBody>
            <a:bodyPr wrap="square" lIns="25400" tIns="25400" rIns="25400" bIns="25400" numCol="1" anchor="ctr">
              <a:noAutofit/>
            </a:bodyP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grpSp>
    </p:spTree>
    <p:extLst>
      <p:ext uri="{BB962C8B-B14F-4D97-AF65-F5344CB8AC3E}">
        <p14:creationId xmlns:p14="http://schemas.microsoft.com/office/powerpoint/2010/main" val="1099127661"/>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9FE711-54C5-9440-B692-213A806F5292}"/>
              </a:ext>
            </a:extLst>
          </p:cNvPr>
          <p:cNvSpPr/>
          <p:nvPr/>
        </p:nvSpPr>
        <p:spPr>
          <a:xfrm>
            <a:off x="3983765" y="2975649"/>
            <a:ext cx="6096000" cy="748988"/>
          </a:xfrm>
          <a:prstGeom prst="rect">
            <a:avLst/>
          </a:prstGeom>
        </p:spPr>
        <p:txBody>
          <a:bodyPr>
            <a:spAutoFit/>
          </a:bodyPr>
          <a:lstStyle/>
          <a:p>
            <a:r>
              <a:rPr lang="zh-CN" altLang="en-US" sz="4267" dirty="0">
                <a:latin typeface="PingFangSC" panose="020B0400000000000000" pitchFamily="34" charset="-122"/>
                <a:ea typeface="PingFangSC" panose="020B0400000000000000" pitchFamily="34" charset="-122"/>
              </a:rPr>
              <a:t>其他选项</a:t>
            </a:r>
            <a:r>
              <a:rPr lang="en-US" altLang="zh-CN" sz="4267" dirty="0">
                <a:latin typeface="PingFangSC" panose="020B0400000000000000" pitchFamily="34" charset="-122"/>
                <a:ea typeface="PingFangSC" panose="020B0400000000000000" pitchFamily="34" charset="-122"/>
              </a:rPr>
              <a:t>? </a:t>
            </a:r>
            <a:endParaRPr lang="zh-CN" altLang="en-US" sz="4267" dirty="0"/>
          </a:p>
        </p:txBody>
      </p:sp>
    </p:spTree>
    <p:extLst>
      <p:ext uri="{BB962C8B-B14F-4D97-AF65-F5344CB8AC3E}">
        <p14:creationId xmlns:p14="http://schemas.microsoft.com/office/powerpoint/2010/main" val="19605690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A3F0726-5F63-5841-B067-37F0E9532B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82142"/>
            <a:ext cx="10608501" cy="5752351"/>
          </a:xfrm>
          <a:prstGeom prst="rect">
            <a:avLst/>
          </a:prstGeom>
        </p:spPr>
      </p:pic>
    </p:spTree>
    <p:extLst>
      <p:ext uri="{BB962C8B-B14F-4D97-AF65-F5344CB8AC3E}">
        <p14:creationId xmlns:p14="http://schemas.microsoft.com/office/powerpoint/2010/main" val="15414268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484AE78-DCC4-0B45-A806-8D67027568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932724"/>
            <a:ext cx="10542772" cy="5918377"/>
          </a:xfrm>
          <a:prstGeom prst="rect">
            <a:avLst/>
          </a:prstGeom>
        </p:spPr>
      </p:pic>
    </p:spTree>
    <p:extLst>
      <p:ext uri="{BB962C8B-B14F-4D97-AF65-F5344CB8AC3E}">
        <p14:creationId xmlns:p14="http://schemas.microsoft.com/office/powerpoint/2010/main" val="22627998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270B57-6A36-9E49-A0EE-DBD4CAC2F3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495" y="921485"/>
            <a:ext cx="10455996" cy="5936515"/>
          </a:xfrm>
          <a:prstGeom prst="rect">
            <a:avLst/>
          </a:prstGeom>
        </p:spPr>
      </p:pic>
    </p:spTree>
    <p:extLst>
      <p:ext uri="{BB962C8B-B14F-4D97-AF65-F5344CB8AC3E}">
        <p14:creationId xmlns:p14="http://schemas.microsoft.com/office/powerpoint/2010/main" val="16681894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C51039AD-47DC-0446-96F7-29738686275C}"/>
              </a:ext>
            </a:extLst>
          </p:cNvPr>
          <p:cNvGraphicFramePr>
            <a:graphicFrameLocks noGrp="1"/>
          </p:cNvGraphicFramePr>
          <p:nvPr>
            <p:extLst>
              <p:ext uri="{D42A27DB-BD31-4B8C-83A1-F6EECF244321}">
                <p14:modId xmlns:p14="http://schemas.microsoft.com/office/powerpoint/2010/main" val="232444917"/>
              </p:ext>
            </p:extLst>
          </p:nvPr>
        </p:nvGraphicFramePr>
        <p:xfrm>
          <a:off x="685800" y="459271"/>
          <a:ext cx="10820400" cy="5791200"/>
        </p:xfrm>
        <a:graphic>
          <a:graphicData uri="http://schemas.openxmlformats.org/drawingml/2006/table">
            <a:tbl>
              <a:tblPr/>
              <a:tblGrid>
                <a:gridCol w="1803400">
                  <a:extLst>
                    <a:ext uri="{9D8B030D-6E8A-4147-A177-3AD203B41FA5}">
                      <a16:colId xmlns:a16="http://schemas.microsoft.com/office/drawing/2014/main" val="1031671295"/>
                    </a:ext>
                  </a:extLst>
                </a:gridCol>
                <a:gridCol w="1803400">
                  <a:extLst>
                    <a:ext uri="{9D8B030D-6E8A-4147-A177-3AD203B41FA5}">
                      <a16:colId xmlns:a16="http://schemas.microsoft.com/office/drawing/2014/main" val="848203770"/>
                    </a:ext>
                  </a:extLst>
                </a:gridCol>
                <a:gridCol w="1803400">
                  <a:extLst>
                    <a:ext uri="{9D8B030D-6E8A-4147-A177-3AD203B41FA5}">
                      <a16:colId xmlns:a16="http://schemas.microsoft.com/office/drawing/2014/main" val="1966331960"/>
                    </a:ext>
                  </a:extLst>
                </a:gridCol>
                <a:gridCol w="1803400">
                  <a:extLst>
                    <a:ext uri="{9D8B030D-6E8A-4147-A177-3AD203B41FA5}">
                      <a16:colId xmlns:a16="http://schemas.microsoft.com/office/drawing/2014/main" val="972088086"/>
                    </a:ext>
                  </a:extLst>
                </a:gridCol>
                <a:gridCol w="1803400">
                  <a:extLst>
                    <a:ext uri="{9D8B030D-6E8A-4147-A177-3AD203B41FA5}">
                      <a16:colId xmlns:a16="http://schemas.microsoft.com/office/drawing/2014/main" val="3890159719"/>
                    </a:ext>
                  </a:extLst>
                </a:gridCol>
                <a:gridCol w="1803400">
                  <a:extLst>
                    <a:ext uri="{9D8B030D-6E8A-4147-A177-3AD203B41FA5}">
                      <a16:colId xmlns:a16="http://schemas.microsoft.com/office/drawing/2014/main" val="3015711946"/>
                    </a:ext>
                  </a:extLst>
                </a:gridCol>
              </a:tblGrid>
              <a:tr h="0">
                <a:tc gridSpan="6">
                  <a:txBody>
                    <a:bodyPr/>
                    <a:lstStyle/>
                    <a:p>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7F7F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96909338"/>
                  </a:ext>
                </a:extLst>
              </a:tr>
              <a:tr h="0">
                <a:tc>
                  <a:txBody>
                    <a:bodyPr/>
                    <a:lstStyle/>
                    <a:p>
                      <a:r>
                        <a:rPr lang="en" altLang="zh-CN" sz="1400" b="1" dirty="0">
                          <a:solidFill>
                            <a:srgbClr val="333333"/>
                          </a:solidFill>
                          <a:effectLst/>
                          <a:latin typeface="Microsoft YaHei" panose="020B0503020204020204" pitchFamily="34" charset="-122"/>
                          <a:ea typeface="Microsoft YaHei" panose="020B0503020204020204" pitchFamily="34" charset="-122"/>
                        </a:rPr>
                        <a:t>OLAP</a:t>
                      </a:r>
                      <a:r>
                        <a:rPr lang="zh-CN" altLang="en-US" sz="1400" b="1" dirty="0">
                          <a:solidFill>
                            <a:srgbClr val="333333"/>
                          </a:solidFill>
                          <a:effectLst/>
                          <a:latin typeface="Microsoft YaHei" panose="020B0503020204020204" pitchFamily="34" charset="-122"/>
                          <a:ea typeface="Microsoft YaHei" panose="020B0503020204020204" pitchFamily="34" charset="-122"/>
                        </a:rPr>
                        <a:t>产品 </a:t>
                      </a:r>
                      <a:endParaRPr lang="en"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b="1" dirty="0">
                          <a:solidFill>
                            <a:srgbClr val="333333"/>
                          </a:solidFill>
                          <a:effectLst/>
                          <a:latin typeface="Microsoft YaHei" panose="020B0503020204020204" pitchFamily="34" charset="-122"/>
                          <a:ea typeface="Microsoft YaHei" panose="020B0503020204020204" pitchFamily="34" charset="-122"/>
                        </a:rPr>
                        <a:t>数据摄入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b="1" dirty="0">
                          <a:solidFill>
                            <a:srgbClr val="333333"/>
                          </a:solidFill>
                          <a:effectLst/>
                          <a:latin typeface="Microsoft YaHei" panose="020B0503020204020204" pitchFamily="34" charset="-122"/>
                          <a:ea typeface="Microsoft YaHei" panose="020B0503020204020204" pitchFamily="34" charset="-122"/>
                        </a:rPr>
                        <a:t>存储方式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b="1" dirty="0">
                          <a:solidFill>
                            <a:srgbClr val="333333"/>
                          </a:solidFill>
                          <a:effectLst/>
                          <a:latin typeface="Microsoft YaHei" panose="020B0503020204020204" pitchFamily="34" charset="-122"/>
                          <a:ea typeface="Microsoft YaHei" panose="020B0503020204020204" pitchFamily="34" charset="-122"/>
                        </a:rPr>
                        <a:t>查询性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b="1" dirty="0">
                          <a:solidFill>
                            <a:srgbClr val="333333"/>
                          </a:solidFill>
                          <a:effectLst/>
                          <a:latin typeface="Microsoft YaHei" panose="020B0503020204020204" pitchFamily="34" charset="-122"/>
                          <a:ea typeface="Microsoft YaHei" panose="020B0503020204020204" pitchFamily="34" charset="-122"/>
                        </a:rPr>
                        <a:t>用户友好程度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rgbClr val="333333"/>
                          </a:solidFill>
                          <a:effectLst/>
                          <a:latin typeface="Microsoft YaHei" panose="020B0503020204020204" pitchFamily="34" charset="-122"/>
                          <a:ea typeface="Microsoft YaHei" panose="020B0503020204020204" pitchFamily="34" charset="-122"/>
                        </a:rPr>
                        <a:t>场景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70168601"/>
                  </a:ext>
                </a:extLst>
              </a:tr>
              <a:tr h="0">
                <a:tc>
                  <a:txBody>
                    <a:bodyPr/>
                    <a:lstStyle/>
                    <a:p>
                      <a:r>
                        <a:rPr lang="en" sz="1400" dirty="0">
                          <a:solidFill>
                            <a:srgbClr val="333333"/>
                          </a:solidFill>
                          <a:effectLst/>
                          <a:latin typeface="Microsoft YaHei" panose="020B0503020204020204" pitchFamily="34" charset="-122"/>
                          <a:ea typeface="Microsoft YaHei" panose="020B0503020204020204" pitchFamily="34" charset="-122"/>
                        </a:rPr>
                        <a:t>Druid </a:t>
                      </a:r>
                      <a:endParaRPr lang="en"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latin typeface="Microsoft YaHei" panose="020B0503020204020204" pitchFamily="34" charset="-122"/>
                          <a:ea typeface="Microsoft YaHei" panose="020B0503020204020204" pitchFamily="34" charset="-122"/>
                        </a:rPr>
                        <a:t>支持离线 </a:t>
                      </a:r>
                      <a:r>
                        <a:rPr lang="en" sz="1400" dirty="0" err="1">
                          <a:solidFill>
                            <a:srgbClr val="333333"/>
                          </a:solidFill>
                          <a:effectLst/>
                          <a:latin typeface="Microsoft YaHei" panose="020B0503020204020204" pitchFamily="34" charset="-122"/>
                          <a:ea typeface="Microsoft YaHei" panose="020B0503020204020204" pitchFamily="34" charset="-122"/>
                        </a:rPr>
                        <a:t>Hdfs</a:t>
                      </a:r>
                      <a:r>
                        <a:rPr lang="en" sz="1400" dirty="0">
                          <a:solidFill>
                            <a:srgbClr val="333333"/>
                          </a:solidFill>
                          <a:effectLst/>
                          <a:latin typeface="Microsoft YaHei" panose="020B0503020204020204" pitchFamily="34" charset="-122"/>
                          <a:ea typeface="Microsoft YaHei" panose="020B0503020204020204" pitchFamily="34" charset="-122"/>
                        </a:rPr>
                        <a:t> </a:t>
                      </a:r>
                      <a:r>
                        <a:rPr lang="zh-CN" altLang="en-US" sz="1400">
                          <a:solidFill>
                            <a:srgbClr val="333333"/>
                          </a:solidFill>
                          <a:effectLst/>
                          <a:latin typeface="Microsoft YaHei" panose="020B0503020204020204" pitchFamily="34" charset="-122"/>
                          <a:ea typeface="Microsoft YaHei" panose="020B0503020204020204" pitchFamily="34" charset="-122"/>
                        </a:rPr>
                        <a:t>数据摄入和实时 </a:t>
                      </a:r>
                      <a:r>
                        <a:rPr lang="en" sz="1400">
                          <a:solidFill>
                            <a:srgbClr val="333333"/>
                          </a:solidFill>
                          <a:effectLst/>
                          <a:latin typeface="Microsoft YaHei" panose="020B0503020204020204" pitchFamily="34" charset="-122"/>
                          <a:ea typeface="Microsoft YaHei" panose="020B0503020204020204" pitchFamily="34" charset="-122"/>
                        </a:rPr>
                        <a:t>Kafka </a:t>
                      </a:r>
                      <a:r>
                        <a:rPr lang="zh-CN" altLang="en-US" sz="1400" dirty="0">
                          <a:solidFill>
                            <a:srgbClr val="333333"/>
                          </a:solidFill>
                          <a:effectLst/>
                          <a:latin typeface="Microsoft YaHei" panose="020B0503020204020204" pitchFamily="34" charset="-122"/>
                          <a:ea typeface="Microsoft YaHei" panose="020B0503020204020204" pitchFamily="34" charset="-122"/>
                        </a:rPr>
                        <a:t>数据摄入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 sz="1400">
                          <a:solidFill>
                            <a:srgbClr val="333333"/>
                          </a:solidFill>
                          <a:effectLst/>
                          <a:latin typeface="Microsoft YaHei" panose="020B0503020204020204" pitchFamily="34" charset="-122"/>
                          <a:ea typeface="Microsoft YaHei" panose="020B0503020204020204" pitchFamily="34" charset="-122"/>
                        </a:rPr>
                        <a:t>LSM </a:t>
                      </a:r>
                      <a:r>
                        <a:rPr lang="zh-CN" altLang="en-US" sz="1400">
                          <a:solidFill>
                            <a:srgbClr val="333333"/>
                          </a:solidFill>
                          <a:effectLst/>
                          <a:latin typeface="Microsoft YaHei" panose="020B0503020204020204" pitchFamily="34" charset="-122"/>
                          <a:ea typeface="Microsoft YaHei" panose="020B0503020204020204" pitchFamily="34" charset="-122"/>
                        </a:rPr>
                        <a:t>变种，采用 一层全维度的 </a:t>
                      </a:r>
                      <a:r>
                        <a:rPr lang="en" sz="1400">
                          <a:solidFill>
                            <a:srgbClr val="333333"/>
                          </a:solidFill>
                          <a:effectLst/>
                          <a:latin typeface="Microsoft YaHei" panose="020B0503020204020204" pitchFamily="34" charset="-122"/>
                          <a:ea typeface="Microsoft YaHei" panose="020B0503020204020204" pitchFamily="34" charset="-122"/>
                        </a:rPr>
                        <a:t>roll up </a:t>
                      </a:r>
                      <a:r>
                        <a:rPr lang="zh-CN" altLang="en-US" sz="1400">
                          <a:solidFill>
                            <a:srgbClr val="333333"/>
                          </a:solidFill>
                          <a:effectLst/>
                          <a:latin typeface="Microsoft YaHei" panose="020B0503020204020204" pitchFamily="34" charset="-122"/>
                          <a:ea typeface="Microsoft YaHei" panose="020B0503020204020204" pitchFamily="34" charset="-122"/>
                        </a:rPr>
                        <a:t>进行预 计算，不存储明 细 </a:t>
                      </a:r>
                      <a:endParaRPr lang="zh-CN" altLang="en-US" sz="140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a:solidFill>
                            <a:srgbClr val="333333"/>
                          </a:solidFill>
                          <a:effectLst/>
                          <a:latin typeface="Microsoft YaHei" panose="020B0503020204020204" pitchFamily="34" charset="-122"/>
                          <a:ea typeface="Microsoft YaHei" panose="020B0503020204020204" pitchFamily="34" charset="-122"/>
                        </a:rPr>
                        <a:t>查询时 在 </a:t>
                      </a:r>
                      <a:r>
                        <a:rPr lang="en" sz="1400">
                          <a:solidFill>
                            <a:srgbClr val="333333"/>
                          </a:solidFill>
                          <a:effectLst/>
                          <a:latin typeface="Microsoft YaHei" panose="020B0503020204020204" pitchFamily="34" charset="-122"/>
                          <a:ea typeface="Microsoft YaHei" panose="020B0503020204020204" pitchFamily="34" charset="-122"/>
                        </a:rPr>
                        <a:t>broker </a:t>
                      </a:r>
                      <a:r>
                        <a:rPr lang="zh-CN" altLang="en-US" sz="1400">
                          <a:solidFill>
                            <a:srgbClr val="333333"/>
                          </a:solidFill>
                          <a:effectLst/>
                          <a:latin typeface="Microsoft YaHei" panose="020B0503020204020204" pitchFamily="34" charset="-122"/>
                          <a:ea typeface="Microsoft YaHei" panose="020B0503020204020204" pitchFamily="34" charset="-122"/>
                        </a:rPr>
                        <a:t>层面进 行更加 深层的 聚合计 算，毫 秒级到 秒级 </a:t>
                      </a:r>
                      <a:endParaRPr lang="zh-CN" altLang="en-US" sz="140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a:solidFill>
                            <a:srgbClr val="333333"/>
                          </a:solidFill>
                          <a:effectLst/>
                          <a:latin typeface="Microsoft YaHei" panose="020B0503020204020204" pitchFamily="34" charset="-122"/>
                          <a:ea typeface="Microsoft YaHei" panose="020B0503020204020204" pitchFamily="34" charset="-122"/>
                        </a:rPr>
                        <a:t>组件繁多，有 多种组件和进 程，依赖 </a:t>
                      </a:r>
                      <a:r>
                        <a:rPr lang="en" sz="1400">
                          <a:solidFill>
                            <a:srgbClr val="333333"/>
                          </a:solidFill>
                          <a:effectLst/>
                          <a:latin typeface="Microsoft YaHei" panose="020B0503020204020204" pitchFamily="34" charset="-122"/>
                          <a:ea typeface="Microsoft YaHei" panose="020B0503020204020204" pitchFamily="34" charset="-122"/>
                        </a:rPr>
                        <a:t>ZK </a:t>
                      </a:r>
                      <a:r>
                        <a:rPr lang="zh-CN" altLang="en-US" sz="1400">
                          <a:solidFill>
                            <a:srgbClr val="333333"/>
                          </a:solidFill>
                          <a:effectLst/>
                          <a:latin typeface="Microsoft YaHei" panose="020B0503020204020204" pitchFamily="34" charset="-122"/>
                          <a:ea typeface="Microsoft YaHei" panose="020B0503020204020204" pitchFamily="34" charset="-122"/>
                        </a:rPr>
                        <a:t>和 </a:t>
                      </a:r>
                      <a:r>
                        <a:rPr lang="en" sz="1400">
                          <a:solidFill>
                            <a:srgbClr val="333333"/>
                          </a:solidFill>
                          <a:effectLst/>
                          <a:latin typeface="Microsoft YaHei" panose="020B0503020204020204" pitchFamily="34" charset="-122"/>
                          <a:ea typeface="Microsoft YaHei" panose="020B0503020204020204" pitchFamily="34" charset="-122"/>
                        </a:rPr>
                        <a:t>MySQL， </a:t>
                      </a:r>
                      <a:r>
                        <a:rPr lang="zh-CN" altLang="en-US" sz="1400">
                          <a:solidFill>
                            <a:srgbClr val="333333"/>
                          </a:solidFill>
                          <a:effectLst/>
                          <a:latin typeface="Microsoft YaHei" panose="020B0503020204020204" pitchFamily="34" charset="-122"/>
                          <a:ea typeface="Microsoft YaHei" panose="020B0503020204020204" pitchFamily="34" charset="-122"/>
                        </a:rPr>
                        <a:t>运维相对复 杂，维度度量 修改支持在线 修改，对用户 友好，需要时 间字段 。 </a:t>
                      </a:r>
                      <a:endParaRPr lang="zh-CN" altLang="en-US" sz="140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 sz="1400">
                          <a:solidFill>
                            <a:srgbClr val="333333"/>
                          </a:solidFill>
                          <a:effectLst/>
                          <a:latin typeface="Microsoft YaHei" panose="020B0503020204020204" pitchFamily="34" charset="-122"/>
                          <a:ea typeface="Microsoft YaHei" panose="020B0503020204020204" pitchFamily="34" charset="-122"/>
                        </a:rPr>
                        <a:t>iot、</a:t>
                      </a:r>
                      <a:r>
                        <a:rPr lang="zh-CN" altLang="en-US" sz="1400">
                          <a:solidFill>
                            <a:srgbClr val="333333"/>
                          </a:solidFill>
                          <a:effectLst/>
                          <a:latin typeface="Microsoft YaHei" panose="020B0503020204020204" pitchFamily="34" charset="-122"/>
                          <a:ea typeface="Microsoft YaHei" panose="020B0503020204020204" pitchFamily="34" charset="-122"/>
                        </a:rPr>
                        <a:t>实 时监控指 标产出、 实时渠道 聚合分析 等 </a:t>
                      </a:r>
                      <a:endParaRPr lang="zh-CN" altLang="en-US" sz="140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78587725"/>
                  </a:ext>
                </a:extLst>
              </a:tr>
              <a:tr h="0">
                <a:tc>
                  <a:txBody>
                    <a:bodyPr/>
                    <a:lstStyle/>
                    <a:p>
                      <a:r>
                        <a:rPr lang="en" sz="1400" dirty="0" err="1">
                          <a:solidFill>
                            <a:srgbClr val="333333"/>
                          </a:solidFill>
                          <a:effectLst/>
                          <a:latin typeface="Microsoft YaHei" panose="020B0503020204020204" pitchFamily="34" charset="-122"/>
                          <a:ea typeface="Microsoft YaHei" panose="020B0503020204020204" pitchFamily="34" charset="-122"/>
                        </a:rPr>
                        <a:t>Kylin</a:t>
                      </a:r>
                      <a:r>
                        <a:rPr lang="en" sz="1400" dirty="0">
                          <a:solidFill>
                            <a:srgbClr val="333333"/>
                          </a:solidFill>
                          <a:effectLst/>
                          <a:latin typeface="Microsoft YaHei" panose="020B0503020204020204" pitchFamily="34" charset="-122"/>
                          <a:ea typeface="Microsoft YaHei" panose="020B0503020204020204" pitchFamily="34" charset="-122"/>
                        </a:rPr>
                        <a:t> </a:t>
                      </a:r>
                      <a:endParaRPr lang="en"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latin typeface="Microsoft YaHei" panose="020B0503020204020204" pitchFamily="34" charset="-122"/>
                          <a:ea typeface="Microsoft YaHei" panose="020B0503020204020204" pitchFamily="34" charset="-122"/>
                        </a:rPr>
                        <a:t>支持 </a:t>
                      </a:r>
                      <a:r>
                        <a:rPr lang="en" sz="1400" dirty="0">
                          <a:solidFill>
                            <a:srgbClr val="333333"/>
                          </a:solidFill>
                          <a:effectLst/>
                          <a:latin typeface="Microsoft YaHei" panose="020B0503020204020204" pitchFamily="34" charset="-122"/>
                          <a:ea typeface="Microsoft YaHei" panose="020B0503020204020204" pitchFamily="34" charset="-122"/>
                        </a:rPr>
                        <a:t>Hive </a:t>
                      </a:r>
                      <a:r>
                        <a:rPr lang="zh-CN" altLang="en-US" sz="1400" dirty="0">
                          <a:solidFill>
                            <a:srgbClr val="333333"/>
                          </a:solidFill>
                          <a:effectLst/>
                          <a:latin typeface="Microsoft YaHei" panose="020B0503020204020204" pitchFamily="34" charset="-122"/>
                          <a:ea typeface="Microsoft YaHei" panose="020B0503020204020204" pitchFamily="34" charset="-122"/>
                        </a:rPr>
                        <a:t>和 </a:t>
                      </a:r>
                      <a:r>
                        <a:rPr lang="en" sz="1400" dirty="0">
                          <a:solidFill>
                            <a:srgbClr val="333333"/>
                          </a:solidFill>
                          <a:effectLst/>
                          <a:latin typeface="Microsoft YaHei" panose="020B0503020204020204" pitchFamily="34" charset="-122"/>
                          <a:ea typeface="Microsoft YaHei" panose="020B0503020204020204" pitchFamily="34" charset="-122"/>
                        </a:rPr>
                        <a:t>Kafka </a:t>
                      </a:r>
                      <a:r>
                        <a:rPr lang="zh-CN" altLang="en-US" sz="1400" dirty="0">
                          <a:solidFill>
                            <a:srgbClr val="333333"/>
                          </a:solidFill>
                          <a:effectLst/>
                          <a:latin typeface="Microsoft YaHei" panose="020B0503020204020204" pitchFamily="34" charset="-122"/>
                          <a:ea typeface="Microsoft YaHei" panose="020B0503020204020204" pitchFamily="34" charset="-122"/>
                        </a:rPr>
                        <a:t>摄入，由 于使用基于 </a:t>
                      </a:r>
                      <a:r>
                        <a:rPr lang="en" sz="1400" dirty="0" err="1">
                          <a:solidFill>
                            <a:srgbClr val="333333"/>
                          </a:solidFill>
                          <a:effectLst/>
                          <a:latin typeface="Microsoft YaHei" panose="020B0503020204020204" pitchFamily="34" charset="-122"/>
                          <a:ea typeface="Microsoft YaHei" panose="020B0503020204020204" pitchFamily="34" charset="-122"/>
                        </a:rPr>
                        <a:t>mr</a:t>
                      </a:r>
                      <a:r>
                        <a:rPr lang="en" sz="1400" dirty="0">
                          <a:solidFill>
                            <a:srgbClr val="333333"/>
                          </a:solidFill>
                          <a:effectLst/>
                          <a:latin typeface="Microsoft YaHei" panose="020B0503020204020204" pitchFamily="34" charset="-122"/>
                          <a:ea typeface="Microsoft YaHei" panose="020B0503020204020204" pitchFamily="34" charset="-122"/>
                        </a:rPr>
                        <a:t> </a:t>
                      </a:r>
                      <a:r>
                        <a:rPr lang="zh-CN" altLang="en-US" sz="1400" dirty="0">
                          <a:solidFill>
                            <a:srgbClr val="333333"/>
                          </a:solidFill>
                          <a:effectLst/>
                          <a:latin typeface="Microsoft YaHei" panose="020B0503020204020204" pitchFamily="34" charset="-122"/>
                          <a:ea typeface="Microsoft YaHei" panose="020B0503020204020204" pitchFamily="34" charset="-122"/>
                        </a:rPr>
                        <a:t>和 </a:t>
                      </a:r>
                      <a:r>
                        <a:rPr lang="en" sz="1400" dirty="0">
                          <a:solidFill>
                            <a:srgbClr val="333333"/>
                          </a:solidFill>
                          <a:effectLst/>
                          <a:latin typeface="Microsoft YaHei" panose="020B0503020204020204" pitchFamily="34" charset="-122"/>
                          <a:ea typeface="Microsoft YaHei" panose="020B0503020204020204" pitchFamily="34" charset="-122"/>
                        </a:rPr>
                        <a:t>spark </a:t>
                      </a:r>
                      <a:r>
                        <a:rPr lang="zh-CN" altLang="en-US" sz="1400" dirty="0">
                          <a:solidFill>
                            <a:srgbClr val="333333"/>
                          </a:solidFill>
                          <a:effectLst/>
                          <a:latin typeface="Microsoft YaHei" panose="020B0503020204020204" pitchFamily="34" charset="-122"/>
                          <a:ea typeface="Microsoft YaHei" panose="020B0503020204020204" pitchFamily="34" charset="-122"/>
                        </a:rPr>
                        <a:t>的计 算引擎进行 </a:t>
                      </a:r>
                      <a:r>
                        <a:rPr lang="en" sz="1400" dirty="0">
                          <a:solidFill>
                            <a:srgbClr val="333333"/>
                          </a:solidFill>
                          <a:effectLst/>
                          <a:latin typeface="Microsoft YaHei" panose="020B0503020204020204" pitchFamily="34" charset="-122"/>
                          <a:ea typeface="Microsoft YaHei" panose="020B0503020204020204" pitchFamily="34" charset="-122"/>
                        </a:rPr>
                        <a:t>cube </a:t>
                      </a:r>
                      <a:r>
                        <a:rPr lang="zh-CN" altLang="en-US" sz="1400" dirty="0">
                          <a:solidFill>
                            <a:srgbClr val="333333"/>
                          </a:solidFill>
                          <a:effectLst/>
                          <a:latin typeface="Microsoft YaHei" panose="020B0503020204020204" pitchFamily="34" charset="-122"/>
                          <a:ea typeface="Microsoft YaHei" panose="020B0503020204020204" pitchFamily="34" charset="-122"/>
                        </a:rPr>
                        <a:t>构建，难以达到分钟级延 迟，延迟至少在 十分钟至半小时 级别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a:solidFill>
                            <a:srgbClr val="333333"/>
                          </a:solidFill>
                          <a:effectLst/>
                          <a:latin typeface="Microsoft YaHei" panose="020B0503020204020204" pitchFamily="34" charset="-122"/>
                          <a:ea typeface="Microsoft YaHei" panose="020B0503020204020204" pitchFamily="34" charset="-122"/>
                        </a:rPr>
                        <a:t>全维度预计算构 建 </a:t>
                      </a:r>
                      <a:r>
                        <a:rPr lang="en" sz="1400">
                          <a:solidFill>
                            <a:srgbClr val="333333"/>
                          </a:solidFill>
                          <a:effectLst/>
                          <a:latin typeface="Microsoft YaHei" panose="020B0503020204020204" pitchFamily="34" charset="-122"/>
                          <a:ea typeface="Microsoft YaHei" panose="020B0503020204020204" pitchFamily="34" charset="-122"/>
                        </a:rPr>
                        <a:t>cube，</a:t>
                      </a:r>
                      <a:r>
                        <a:rPr lang="zh-CN" altLang="en-US" sz="1400">
                          <a:solidFill>
                            <a:srgbClr val="333333"/>
                          </a:solidFill>
                          <a:effectLst/>
                          <a:latin typeface="Microsoft YaHei" panose="020B0503020204020204" pitchFamily="34" charset="-122"/>
                          <a:ea typeface="Microsoft YaHei" panose="020B0503020204020204" pitchFamily="34" charset="-122"/>
                        </a:rPr>
                        <a:t>支持 一些策略的剪 枝，减少无用计 算量，开源版本 依赖 </a:t>
                      </a:r>
                      <a:r>
                        <a:rPr lang="en" sz="1400">
                          <a:solidFill>
                            <a:srgbClr val="333333"/>
                          </a:solidFill>
                          <a:effectLst/>
                          <a:latin typeface="Microsoft YaHei" panose="020B0503020204020204" pitchFamily="34" charset="-122"/>
                          <a:ea typeface="Microsoft YaHei" panose="020B0503020204020204" pitchFamily="34" charset="-122"/>
                        </a:rPr>
                        <a:t>HBase </a:t>
                      </a:r>
                      <a:r>
                        <a:rPr lang="zh-CN" altLang="en-US" sz="1400">
                          <a:solidFill>
                            <a:srgbClr val="333333"/>
                          </a:solidFill>
                          <a:effectLst/>
                          <a:latin typeface="Microsoft YaHei" panose="020B0503020204020204" pitchFamily="34" charset="-122"/>
                          <a:ea typeface="Microsoft YaHei" panose="020B0503020204020204" pitchFamily="34" charset="-122"/>
                        </a:rPr>
                        <a:t>作 为 </a:t>
                      </a:r>
                      <a:r>
                        <a:rPr lang="en" sz="1400">
                          <a:solidFill>
                            <a:srgbClr val="333333"/>
                          </a:solidFill>
                          <a:effectLst/>
                          <a:latin typeface="Microsoft YaHei" panose="020B0503020204020204" pitchFamily="34" charset="-122"/>
                          <a:ea typeface="Microsoft YaHei" panose="020B0503020204020204" pitchFamily="34" charset="-122"/>
                        </a:rPr>
                        <a:t>Storage </a:t>
                      </a:r>
                      <a:endParaRPr lang="en" sz="140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latin typeface="Microsoft YaHei" panose="020B0503020204020204" pitchFamily="34" charset="-122"/>
                          <a:ea typeface="Microsoft YaHei" panose="020B0503020204020204" pitchFamily="34" charset="-122"/>
                        </a:rPr>
                        <a:t>基于全量预计 算产 出、亚 秒级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a:solidFill>
                            <a:srgbClr val="333333"/>
                          </a:solidFill>
                          <a:effectLst/>
                          <a:latin typeface="Microsoft YaHei" panose="020B0503020204020204" pitchFamily="34" charset="-122"/>
                          <a:ea typeface="Microsoft YaHei" panose="020B0503020204020204" pitchFamily="34" charset="-122"/>
                        </a:rPr>
                        <a:t>依赖 </a:t>
                      </a:r>
                      <a:r>
                        <a:rPr lang="en" sz="1400">
                          <a:solidFill>
                            <a:srgbClr val="333333"/>
                          </a:solidFill>
                          <a:effectLst/>
                          <a:latin typeface="Microsoft YaHei" panose="020B0503020204020204" pitchFamily="34" charset="-122"/>
                          <a:ea typeface="Microsoft YaHei" panose="020B0503020204020204" pitchFamily="34" charset="-122"/>
                        </a:rPr>
                        <a:t>Hadoop </a:t>
                      </a:r>
                      <a:r>
                        <a:rPr lang="zh-CN" altLang="en-US" sz="1400">
                          <a:solidFill>
                            <a:srgbClr val="333333"/>
                          </a:solidFill>
                          <a:effectLst/>
                          <a:latin typeface="Microsoft YaHei" panose="020B0503020204020204" pitchFamily="34" charset="-122"/>
                          <a:ea typeface="Microsoft YaHei" panose="020B0503020204020204" pitchFamily="34" charset="-122"/>
                        </a:rPr>
                        <a:t>生态，适合维 度、度量相对 稳定的 </a:t>
                      </a:r>
                      <a:r>
                        <a:rPr lang="en" sz="1400">
                          <a:solidFill>
                            <a:srgbClr val="333333"/>
                          </a:solidFill>
                          <a:effectLst/>
                          <a:latin typeface="Microsoft YaHei" panose="020B0503020204020204" pitchFamily="34" charset="-122"/>
                          <a:ea typeface="Microsoft YaHei" panose="020B0503020204020204" pitchFamily="34" charset="-122"/>
                        </a:rPr>
                        <a:t>cube </a:t>
                      </a:r>
                      <a:r>
                        <a:rPr lang="zh-CN" altLang="en-US" sz="1400">
                          <a:solidFill>
                            <a:srgbClr val="333333"/>
                          </a:solidFill>
                          <a:effectLst/>
                          <a:latin typeface="Microsoft YaHei" panose="020B0503020204020204" pitchFamily="34" charset="-122"/>
                          <a:ea typeface="Microsoft YaHei" panose="020B0503020204020204" pitchFamily="34" charset="-122"/>
                        </a:rPr>
                        <a:t>分析，一旦需 要修改维度、 度量需要重新 配置，重新构 建，不一定需 要时间字段 </a:t>
                      </a:r>
                      <a:endParaRPr lang="zh-CN" altLang="en-US" sz="140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latin typeface="Microsoft YaHei" panose="020B0503020204020204" pitchFamily="34" charset="-122"/>
                          <a:ea typeface="Microsoft YaHei" panose="020B0503020204020204" pitchFamily="34" charset="-122"/>
                        </a:rPr>
                        <a:t>维度、度 量明确的 场景、分 析聚合维 度多样 化，维度 尽量不要 超过 </a:t>
                      </a:r>
                      <a:r>
                        <a:rPr lang="en-US" altLang="zh-CN" sz="1400" dirty="0">
                          <a:solidFill>
                            <a:srgbClr val="333333"/>
                          </a:solidFill>
                          <a:effectLst/>
                          <a:latin typeface="Microsoft YaHei" panose="020B0503020204020204" pitchFamily="34" charset="-122"/>
                          <a:ea typeface="Microsoft YaHei" panose="020B0503020204020204" pitchFamily="34" charset="-122"/>
                        </a:rPr>
                        <a:t>20 </a:t>
                      </a:r>
                      <a:r>
                        <a:rPr lang="zh-CN" altLang="en-US" sz="1400" dirty="0">
                          <a:solidFill>
                            <a:srgbClr val="333333"/>
                          </a:solidFill>
                          <a:effectLst/>
                          <a:latin typeface="Microsoft YaHei" panose="020B0503020204020204" pitchFamily="34" charset="-122"/>
                          <a:ea typeface="Microsoft YaHei" panose="020B0503020204020204" pitchFamily="34" charset="-122"/>
                        </a:rPr>
                        <a:t>维，否则 将产生维 度爆炸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62128290"/>
                  </a:ext>
                </a:extLst>
              </a:tr>
              <a:tr h="0">
                <a:tc>
                  <a:txBody>
                    <a:bodyPr/>
                    <a:lstStyle/>
                    <a:p>
                      <a:r>
                        <a:rPr lang="en" sz="1400" dirty="0" err="1">
                          <a:solidFill>
                            <a:srgbClr val="333333"/>
                          </a:solidFill>
                          <a:effectLst/>
                          <a:latin typeface="Microsoft YaHei" panose="020B0503020204020204" pitchFamily="34" charset="-122"/>
                          <a:ea typeface="Microsoft YaHei" panose="020B0503020204020204" pitchFamily="34" charset="-122"/>
                        </a:rPr>
                        <a:t>ClickHouse</a:t>
                      </a:r>
                      <a:r>
                        <a:rPr lang="en" sz="1400" dirty="0">
                          <a:solidFill>
                            <a:srgbClr val="333333"/>
                          </a:solidFill>
                          <a:effectLst/>
                          <a:latin typeface="Microsoft YaHei" panose="020B0503020204020204" pitchFamily="34" charset="-122"/>
                          <a:ea typeface="Microsoft YaHei" panose="020B0503020204020204" pitchFamily="34" charset="-122"/>
                        </a:rPr>
                        <a:t> </a:t>
                      </a:r>
                      <a:endParaRPr lang="en"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latin typeface="Microsoft YaHei" panose="020B0503020204020204" pitchFamily="34" charset="-122"/>
                          <a:ea typeface="Microsoft YaHei" panose="020B0503020204020204" pitchFamily="34" charset="-122"/>
                        </a:rPr>
                        <a:t>支持离线在线数 据录入，但是由 于存储设计实时 数据摄入千万不 能单条频繁摄 入，一定要做 </a:t>
                      </a:r>
                      <a:r>
                        <a:rPr lang="en" sz="1400" dirty="0">
                          <a:solidFill>
                            <a:srgbClr val="333333"/>
                          </a:solidFill>
                          <a:effectLst/>
                          <a:latin typeface="Microsoft YaHei" panose="020B0503020204020204" pitchFamily="34" charset="-122"/>
                          <a:ea typeface="Microsoft YaHei" panose="020B0503020204020204" pitchFamily="34" charset="-122"/>
                        </a:rPr>
                        <a:t>batch </a:t>
                      </a:r>
                      <a:r>
                        <a:rPr lang="zh-CN" altLang="en-US" sz="1400" dirty="0">
                          <a:solidFill>
                            <a:srgbClr val="333333"/>
                          </a:solidFill>
                          <a:effectLst/>
                          <a:latin typeface="Microsoft YaHei" panose="020B0503020204020204" pitchFamily="34" charset="-122"/>
                          <a:ea typeface="Microsoft YaHei" panose="020B0503020204020204" pitchFamily="34" charset="-122"/>
                        </a:rPr>
                        <a:t>汇总 </a:t>
                      </a:r>
                      <a:endParaRPr lang="zh-CN" altLang="en-US"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a:solidFill>
                            <a:srgbClr val="333333"/>
                          </a:solidFill>
                          <a:effectLst/>
                          <a:latin typeface="Microsoft YaHei" panose="020B0503020204020204" pitchFamily="34" charset="-122"/>
                          <a:ea typeface="Microsoft YaHei" panose="020B0503020204020204" pitchFamily="34" charset="-122"/>
                        </a:rPr>
                        <a:t>与 </a:t>
                      </a:r>
                      <a:r>
                        <a:rPr lang="en" sz="1400">
                          <a:solidFill>
                            <a:srgbClr val="333333"/>
                          </a:solidFill>
                          <a:effectLst/>
                          <a:latin typeface="Microsoft YaHei" panose="020B0503020204020204" pitchFamily="34" charset="-122"/>
                          <a:ea typeface="Microsoft YaHei" panose="020B0503020204020204" pitchFamily="34" charset="-122"/>
                        </a:rPr>
                        <a:t>kylin、druid </a:t>
                      </a:r>
                      <a:r>
                        <a:rPr lang="zh-CN" altLang="en-US" sz="1400">
                          <a:solidFill>
                            <a:srgbClr val="333333"/>
                          </a:solidFill>
                          <a:effectLst/>
                          <a:latin typeface="Microsoft YaHei" panose="020B0503020204020204" pitchFamily="34" charset="-122"/>
                          <a:ea typeface="Microsoft YaHei" panose="020B0503020204020204" pitchFamily="34" charset="-122"/>
                        </a:rPr>
                        <a:t>不同，不做预计 算，完全是通过 索引、列式存 储、压缩、向量 化、</a:t>
                      </a:r>
                      <a:r>
                        <a:rPr lang="en" sz="1400">
                          <a:solidFill>
                            <a:srgbClr val="333333"/>
                          </a:solidFill>
                          <a:effectLst/>
                          <a:latin typeface="Microsoft YaHei" panose="020B0503020204020204" pitchFamily="34" charset="-122"/>
                          <a:ea typeface="Microsoft YaHei" panose="020B0503020204020204" pitchFamily="34" charset="-122"/>
                        </a:rPr>
                        <a:t>code gen </a:t>
                      </a:r>
                      <a:r>
                        <a:rPr lang="zh-CN" altLang="en-US" sz="1400">
                          <a:solidFill>
                            <a:srgbClr val="333333"/>
                          </a:solidFill>
                          <a:effectLst/>
                          <a:latin typeface="Microsoft YaHei" panose="020B0503020204020204" pitchFamily="34" charset="-122"/>
                          <a:ea typeface="Microsoft YaHei" panose="020B0503020204020204" pitchFamily="34" charset="-122"/>
                        </a:rPr>
                        <a:t>等充分压榨 </a:t>
                      </a:r>
                      <a:r>
                        <a:rPr lang="en" sz="1400">
                          <a:solidFill>
                            <a:srgbClr val="333333"/>
                          </a:solidFill>
                          <a:effectLst/>
                          <a:latin typeface="Microsoft YaHei" panose="020B0503020204020204" pitchFamily="34" charset="-122"/>
                          <a:ea typeface="Microsoft YaHei" panose="020B0503020204020204" pitchFamily="34" charset="-122"/>
                        </a:rPr>
                        <a:t>cpu </a:t>
                      </a:r>
                      <a:r>
                        <a:rPr lang="zh-CN" altLang="en-US" sz="1400">
                          <a:solidFill>
                            <a:srgbClr val="333333"/>
                          </a:solidFill>
                          <a:effectLst/>
                          <a:latin typeface="Microsoft YaHei" panose="020B0503020204020204" pitchFamily="34" charset="-122"/>
                          <a:ea typeface="Microsoft YaHei" panose="020B0503020204020204" pitchFamily="34" charset="-122"/>
                        </a:rPr>
                        <a:t>等计算资源达到 快速计算的目的 </a:t>
                      </a:r>
                      <a:endParaRPr lang="zh-CN" altLang="en-US" sz="140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a:solidFill>
                            <a:srgbClr val="333333"/>
                          </a:solidFill>
                          <a:effectLst/>
                          <a:latin typeface="Microsoft YaHei" panose="020B0503020204020204" pitchFamily="34" charset="-122"/>
                          <a:ea typeface="Microsoft YaHei" panose="020B0503020204020204" pitchFamily="34" charset="-122"/>
                        </a:rPr>
                        <a:t>毫秒级 至秒级 不等 </a:t>
                      </a:r>
                      <a:endParaRPr lang="zh-CN" altLang="en-US" sz="140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a:solidFill>
                            <a:srgbClr val="333333"/>
                          </a:solidFill>
                          <a:effectLst/>
                          <a:latin typeface="Microsoft YaHei" panose="020B0503020204020204" pitchFamily="34" charset="-122"/>
                          <a:ea typeface="Microsoft YaHei" panose="020B0503020204020204" pitchFamily="34" charset="-122"/>
                        </a:rPr>
                        <a:t>单一组件、</a:t>
                      </a:r>
                      <a:br>
                        <a:rPr lang="zh-CN" altLang="en-US" sz="1400">
                          <a:solidFill>
                            <a:srgbClr val="333333"/>
                          </a:solidFill>
                          <a:effectLst/>
                          <a:latin typeface="Microsoft YaHei" panose="020B0503020204020204" pitchFamily="34" charset="-122"/>
                          <a:ea typeface="Microsoft YaHei" panose="020B0503020204020204" pitchFamily="34" charset="-122"/>
                        </a:rPr>
                      </a:br>
                      <a:r>
                        <a:rPr lang="en" sz="1400">
                          <a:solidFill>
                            <a:srgbClr val="333333"/>
                          </a:solidFill>
                          <a:effectLst/>
                          <a:latin typeface="Microsoft YaHei" panose="020B0503020204020204" pitchFamily="34" charset="-122"/>
                          <a:ea typeface="Microsoft YaHei" panose="020B0503020204020204" pitchFamily="34" charset="-122"/>
                        </a:rPr>
                        <a:t>sql </a:t>
                      </a:r>
                      <a:r>
                        <a:rPr lang="zh-CN" altLang="en-US" sz="1400">
                          <a:solidFill>
                            <a:srgbClr val="333333"/>
                          </a:solidFill>
                          <a:effectLst/>
                          <a:latin typeface="Microsoft YaHei" panose="020B0503020204020204" pitchFamily="34" charset="-122"/>
                          <a:ea typeface="Microsoft YaHei" panose="020B0503020204020204" pitchFamily="34" charset="-122"/>
                        </a:rPr>
                        <a:t>支持良 好、分析函数 丰富，易上 手，需要时间 字段 </a:t>
                      </a:r>
                      <a:endParaRPr lang="zh-CN" altLang="en-US" sz="140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latin typeface="Microsoft YaHei" panose="020B0503020204020204" pitchFamily="34" charset="-122"/>
                          <a:ea typeface="Microsoft YaHei" panose="020B0503020204020204" pitchFamily="34" charset="-122"/>
                        </a:rPr>
                        <a:t>渠道漏斗 分析、 </a:t>
                      </a:r>
                      <a:r>
                        <a:rPr lang="en" sz="1400" dirty="0">
                          <a:solidFill>
                            <a:srgbClr val="333333"/>
                          </a:solidFill>
                          <a:effectLst/>
                          <a:latin typeface="Microsoft YaHei" panose="020B0503020204020204" pitchFamily="34" charset="-122"/>
                          <a:ea typeface="Microsoft YaHei" panose="020B0503020204020204" pitchFamily="34" charset="-122"/>
                        </a:rPr>
                        <a:t>app </a:t>
                      </a:r>
                      <a:endParaRPr lang="en" sz="1400" dirty="0">
                        <a:effectLst/>
                        <a:latin typeface="Microsoft YaHei" panose="020B0503020204020204" pitchFamily="34" charset="-122"/>
                        <a:ea typeface="Microsoft YaHei" panose="020B0503020204020204" pitchFamily="34" charset="-122"/>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057245"/>
                  </a:ext>
                </a:extLst>
              </a:tr>
            </a:tbl>
          </a:graphicData>
        </a:graphic>
      </p:graphicFrame>
    </p:spTree>
    <p:extLst>
      <p:ext uri="{BB962C8B-B14F-4D97-AF65-F5344CB8AC3E}">
        <p14:creationId xmlns:p14="http://schemas.microsoft.com/office/powerpoint/2010/main" val="30738177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A5A4ED-17D3-D04E-8F94-BACABCCC9913}"/>
              </a:ext>
            </a:extLst>
          </p:cNvPr>
          <p:cNvPicPr>
            <a:picLocks noChangeAspect="1"/>
          </p:cNvPicPr>
          <p:nvPr/>
        </p:nvPicPr>
        <p:blipFill>
          <a:blip r:embed="rId2"/>
          <a:stretch>
            <a:fillRect/>
          </a:stretch>
        </p:blipFill>
        <p:spPr>
          <a:xfrm>
            <a:off x="141889" y="1773867"/>
            <a:ext cx="12192000" cy="4973966"/>
          </a:xfrm>
          <a:prstGeom prst="rect">
            <a:avLst/>
          </a:prstGeom>
        </p:spPr>
      </p:pic>
      <p:sp>
        <p:nvSpPr>
          <p:cNvPr id="5" name="标题 1">
            <a:extLst>
              <a:ext uri="{FF2B5EF4-FFF2-40B4-BE49-F238E27FC236}">
                <a16:creationId xmlns:a16="http://schemas.microsoft.com/office/drawing/2014/main" id="{056EA360-0198-2D4D-8D80-36BD83121535}"/>
              </a:ext>
            </a:extLst>
          </p:cNvPr>
          <p:cNvSpPr txBox="1">
            <a:spLocks/>
          </p:cNvSpPr>
          <p:nvPr/>
        </p:nvSpPr>
        <p:spPr>
          <a:xfrm>
            <a:off x="2895600" y="764373"/>
            <a:ext cx="8610600" cy="1293028"/>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kumimoji="1" lang="en-US" altLang="zh-CN" dirty="0"/>
              <a:t>CK </a:t>
            </a:r>
            <a:r>
              <a:rPr kumimoji="1" lang="zh-CN" altLang="en-US" dirty="0"/>
              <a:t>常用架构</a:t>
            </a:r>
          </a:p>
        </p:txBody>
      </p:sp>
    </p:spTree>
    <p:extLst>
      <p:ext uri="{BB962C8B-B14F-4D97-AF65-F5344CB8AC3E}">
        <p14:creationId xmlns:p14="http://schemas.microsoft.com/office/powerpoint/2010/main" val="41428698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59C0-8CA9-7D4F-BE1C-966BE1700B98}"/>
              </a:ext>
            </a:extLst>
          </p:cNvPr>
          <p:cNvSpPr>
            <a:spLocks noGrp="1"/>
          </p:cNvSpPr>
          <p:nvPr>
            <p:ph type="ctrTitle"/>
          </p:nvPr>
        </p:nvSpPr>
        <p:spPr/>
        <p:txBody>
          <a:bodyPr/>
          <a:lstStyle/>
          <a:p>
            <a:pPr algn="ctr"/>
            <a:r>
              <a:rPr lang="zh-CN" altLang="en-US" dirty="0">
                <a:latin typeface="Microsoft YaHei" panose="020B0503020204020204" pitchFamily="34" charset="-122"/>
                <a:ea typeface="Microsoft YaHei" panose="020B0503020204020204" pitchFamily="34" charset="-122"/>
              </a:rPr>
              <a:t>未来</a:t>
            </a:r>
            <a:endParaRPr lang="en-US"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E9E01DBF-C4A9-2648-B2B9-C336EB602A6B}"/>
              </a:ext>
            </a:extLst>
          </p:cNvPr>
          <p:cNvSpPr>
            <a:spLocks noGrp="1"/>
          </p:cNvSpPr>
          <p:nvPr>
            <p:ph type="subTitle" idx="1"/>
          </p:nvPr>
        </p:nvSpPr>
        <p:spPr>
          <a:xfrm>
            <a:off x="1371600" y="3655061"/>
            <a:ext cx="9448800" cy="685800"/>
          </a:xfrm>
        </p:spPr>
        <p:txBody>
          <a:bodyPr/>
          <a:lstStyle/>
          <a:p>
            <a:pPr algn="ctr"/>
            <a:r>
              <a:rPr lang="en-US" dirty="0" err="1"/>
              <a:t>流玉</a:t>
            </a:r>
            <a:endParaRPr lang="en-US" dirty="0"/>
          </a:p>
        </p:txBody>
      </p:sp>
      <p:cxnSp>
        <p:nvCxnSpPr>
          <p:cNvPr id="5" name="直线连接符 4">
            <a:extLst>
              <a:ext uri="{FF2B5EF4-FFF2-40B4-BE49-F238E27FC236}">
                <a16:creationId xmlns:a16="http://schemas.microsoft.com/office/drawing/2014/main" id="{05310971-F2EF-124F-A54C-714B1391CD82}"/>
              </a:ext>
            </a:extLst>
          </p:cNvPr>
          <p:cNvCxnSpPr/>
          <p:nvPr/>
        </p:nvCxnSpPr>
        <p:spPr>
          <a:xfrm>
            <a:off x="1268730" y="3632201"/>
            <a:ext cx="9551670" cy="0"/>
          </a:xfrm>
          <a:prstGeom prst="line">
            <a:avLst/>
          </a:prstGeom>
          <a:ln>
            <a:solidFill>
              <a:schemeClr val="tx1">
                <a:alpha val="5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7141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01FCA-068D-804C-8AC2-A47525DCE10A}"/>
              </a:ext>
            </a:extLst>
          </p:cNvPr>
          <p:cNvSpPr>
            <a:spLocks noGrp="1"/>
          </p:cNvSpPr>
          <p:nvPr>
            <p:ph type="title"/>
          </p:nvPr>
        </p:nvSpPr>
        <p:spPr/>
        <p:txBody>
          <a:bodyPr/>
          <a:lstStyle/>
          <a:p>
            <a:r>
              <a:rPr kumimoji="1" lang="zh-CN" altLang="en-US" dirty="0"/>
              <a:t>日程</a:t>
            </a:r>
          </a:p>
        </p:txBody>
      </p:sp>
      <p:sp>
        <p:nvSpPr>
          <p:cNvPr id="3" name="内容占位符 2">
            <a:extLst>
              <a:ext uri="{FF2B5EF4-FFF2-40B4-BE49-F238E27FC236}">
                <a16:creationId xmlns:a16="http://schemas.microsoft.com/office/drawing/2014/main" id="{EC704935-86BC-BC4F-8CF4-B7BB0ED6CF89}"/>
              </a:ext>
            </a:extLst>
          </p:cNvPr>
          <p:cNvSpPr>
            <a:spLocks noGrp="1"/>
          </p:cNvSpPr>
          <p:nvPr>
            <p:ph idx="1"/>
          </p:nvPr>
        </p:nvSpPr>
        <p:spPr/>
        <p:txBody>
          <a:bodyPr/>
          <a:lstStyle/>
          <a:p>
            <a:r>
              <a:rPr kumimoji="1" lang="zh-CN" altLang="en-US" dirty="0"/>
              <a:t>数据湖</a:t>
            </a:r>
            <a:endParaRPr kumimoji="1" lang="en-US" altLang="zh-CN" dirty="0"/>
          </a:p>
          <a:p>
            <a:r>
              <a:rPr kumimoji="1" lang="en-US" altLang="zh-CN" dirty="0"/>
              <a:t>Data Serverless</a:t>
            </a:r>
            <a:endParaRPr kumimoji="1" lang="zh-CN" altLang="en-US" dirty="0"/>
          </a:p>
        </p:txBody>
      </p:sp>
    </p:spTree>
    <p:extLst>
      <p:ext uri="{BB962C8B-B14F-4D97-AF65-F5344CB8AC3E}">
        <p14:creationId xmlns:p14="http://schemas.microsoft.com/office/powerpoint/2010/main" val="79475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27BE3C6-BA5A-1748-B0A4-E2666AD04410}"/>
              </a:ext>
            </a:extLst>
          </p:cNvPr>
          <p:cNvPicPr>
            <a:picLocks noGrp="1" noChangeAspect="1"/>
          </p:cNvPicPr>
          <p:nvPr>
            <p:ph idx="1"/>
          </p:nvPr>
        </p:nvPicPr>
        <p:blipFill>
          <a:blip r:embed="rId2"/>
          <a:stretch>
            <a:fillRect/>
          </a:stretch>
        </p:blipFill>
        <p:spPr>
          <a:xfrm>
            <a:off x="784470" y="2551837"/>
            <a:ext cx="6622560" cy="4024313"/>
          </a:xfrm>
        </p:spPr>
      </p:pic>
      <p:sp>
        <p:nvSpPr>
          <p:cNvPr id="6" name="矩形 5">
            <a:extLst>
              <a:ext uri="{FF2B5EF4-FFF2-40B4-BE49-F238E27FC236}">
                <a16:creationId xmlns:a16="http://schemas.microsoft.com/office/drawing/2014/main" id="{0185159E-662E-A246-9ADA-B4AC2FFA0517}"/>
              </a:ext>
            </a:extLst>
          </p:cNvPr>
          <p:cNvSpPr/>
          <p:nvPr/>
        </p:nvSpPr>
        <p:spPr>
          <a:xfrm>
            <a:off x="7635240" y="2551837"/>
            <a:ext cx="4423410" cy="1754326"/>
          </a:xfrm>
          <a:prstGeom prst="rect">
            <a:avLst/>
          </a:prstGeom>
        </p:spPr>
        <p:txBody>
          <a:bodyPr wrap="square">
            <a:spAutoFit/>
          </a:bodyPr>
          <a:lstStyle/>
          <a:p>
            <a:pPr marL="285750" indent="-285750">
              <a:buFont typeface="Arial" panose="020B0604020202020204" pitchFamily="34" charset="0"/>
              <a:buChar char="•"/>
            </a:pPr>
            <a:r>
              <a:rPr lang="en" altLang="zh-CN" b="1" dirty="0"/>
              <a:t>Master Server </a:t>
            </a:r>
            <a:r>
              <a:rPr lang="zh-CN" altLang="en-US" dirty="0"/>
              <a:t>负责管理元数据。这些元数据包括 </a:t>
            </a:r>
            <a:r>
              <a:rPr lang="en" altLang="zh-CN" dirty="0"/>
              <a:t>tablet </a:t>
            </a:r>
            <a:r>
              <a:rPr lang="zh-CN" altLang="en-US" dirty="0"/>
              <a:t>的基本信息，位置信息。 </a:t>
            </a:r>
            <a:r>
              <a:rPr lang="en" altLang="zh-CN" dirty="0"/>
              <a:t>Master </a:t>
            </a:r>
            <a:r>
              <a:rPr lang="zh-CN" altLang="en-US" dirty="0"/>
              <a:t>还作为负载均衡服务器</a:t>
            </a:r>
            <a:endParaRPr lang="en-US" altLang="zh-CN" dirty="0"/>
          </a:p>
          <a:p>
            <a:pPr marL="285750" indent="-285750">
              <a:buFont typeface="Arial" panose="020B0604020202020204" pitchFamily="34" charset="0"/>
              <a:buChar char="•"/>
            </a:pPr>
            <a:r>
              <a:rPr lang="en" altLang="zh-CN" b="1" dirty="0"/>
              <a:t>Tablet Server </a:t>
            </a:r>
            <a:r>
              <a:rPr lang="zh-CN" altLang="en-US" dirty="0"/>
              <a:t>上存了 </a:t>
            </a:r>
            <a:r>
              <a:rPr lang="en-US" altLang="zh-CN" dirty="0"/>
              <a:t>10~100 </a:t>
            </a:r>
            <a:r>
              <a:rPr lang="zh-CN" altLang="en-US" dirty="0"/>
              <a:t>个 </a:t>
            </a:r>
            <a:r>
              <a:rPr lang="en" altLang="zh-CN" dirty="0"/>
              <a:t>Tablets </a:t>
            </a:r>
            <a:r>
              <a:rPr lang="zh-CN" altLang="en" dirty="0"/>
              <a:t>，</a:t>
            </a:r>
            <a:r>
              <a:rPr lang="zh-CN" altLang="en-US" dirty="0"/>
              <a:t>每个 </a:t>
            </a:r>
            <a:r>
              <a:rPr lang="en" altLang="zh-CN" dirty="0"/>
              <a:t>Tablet </a:t>
            </a:r>
            <a:r>
              <a:rPr lang="zh-CN" altLang="en-US" dirty="0"/>
              <a:t>有 </a:t>
            </a:r>
            <a:r>
              <a:rPr lang="en-US" altLang="zh-CN" dirty="0"/>
              <a:t>3 </a:t>
            </a:r>
            <a:r>
              <a:rPr lang="zh-CN" altLang="en-US" dirty="0"/>
              <a:t>（或 </a:t>
            </a:r>
            <a:r>
              <a:rPr lang="en-US" altLang="zh-CN" dirty="0"/>
              <a:t>5 </a:t>
            </a:r>
            <a:r>
              <a:rPr lang="zh-CN" altLang="en-US" dirty="0"/>
              <a:t>）个副本存放在不同的 </a:t>
            </a:r>
            <a:r>
              <a:rPr lang="en" altLang="zh-CN" dirty="0"/>
              <a:t>Tablet Server </a:t>
            </a:r>
            <a:endParaRPr kumimoji="1" lang="en-US" altLang="zh-CN" dirty="0"/>
          </a:p>
        </p:txBody>
      </p:sp>
      <p:sp>
        <p:nvSpPr>
          <p:cNvPr id="7" name="标题 1">
            <a:extLst>
              <a:ext uri="{FF2B5EF4-FFF2-40B4-BE49-F238E27FC236}">
                <a16:creationId xmlns:a16="http://schemas.microsoft.com/office/drawing/2014/main" id="{5BBE9BFC-8295-B44D-B994-208E9637480F}"/>
              </a:ext>
            </a:extLst>
          </p:cNvPr>
          <p:cNvSpPr>
            <a:spLocks noGrp="1"/>
          </p:cNvSpPr>
          <p:nvPr>
            <p:ph type="title"/>
          </p:nvPr>
        </p:nvSpPr>
        <p:spPr>
          <a:xfrm>
            <a:off x="2895600" y="764373"/>
            <a:ext cx="8610600" cy="1293028"/>
          </a:xfrm>
        </p:spPr>
        <p:txBody>
          <a:bodyPr/>
          <a:lstStyle/>
          <a:p>
            <a:r>
              <a:rPr kumimoji="1" lang="en-US" altLang="zh-CN" dirty="0"/>
              <a:t>Table</a:t>
            </a:r>
            <a:r>
              <a:rPr kumimoji="1" lang="zh-CN" altLang="en-US" dirty="0"/>
              <a:t>  和 </a:t>
            </a:r>
            <a:r>
              <a:rPr kumimoji="1" lang="en-US" altLang="zh-CN" dirty="0" err="1"/>
              <a:t>TableT</a:t>
            </a:r>
            <a:endParaRPr kumimoji="1" lang="zh-CN" altLang="en-US" dirty="0"/>
          </a:p>
        </p:txBody>
      </p:sp>
    </p:spTree>
    <p:extLst>
      <p:ext uri="{BB962C8B-B14F-4D97-AF65-F5344CB8AC3E}">
        <p14:creationId xmlns:p14="http://schemas.microsoft.com/office/powerpoint/2010/main" val="22491259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8A3BE-6A13-7C49-9829-CF6E1674B927}"/>
              </a:ext>
            </a:extLst>
          </p:cNvPr>
          <p:cNvSpPr>
            <a:spLocks noGrp="1"/>
          </p:cNvSpPr>
          <p:nvPr>
            <p:ph type="title"/>
          </p:nvPr>
        </p:nvSpPr>
        <p:spPr/>
        <p:txBody>
          <a:bodyPr/>
          <a:lstStyle/>
          <a:p>
            <a:r>
              <a:rPr kumimoji="1" lang="zh-CN" altLang="en-US" dirty="0"/>
              <a:t>数据湖</a:t>
            </a:r>
          </a:p>
        </p:txBody>
      </p:sp>
      <p:sp>
        <p:nvSpPr>
          <p:cNvPr id="6" name="矩形 5">
            <a:extLst>
              <a:ext uri="{FF2B5EF4-FFF2-40B4-BE49-F238E27FC236}">
                <a16:creationId xmlns:a16="http://schemas.microsoft.com/office/drawing/2014/main" id="{9C4C7CF5-FB1F-874D-B273-FC85A0A89A16}"/>
              </a:ext>
            </a:extLst>
          </p:cNvPr>
          <p:cNvSpPr/>
          <p:nvPr/>
        </p:nvSpPr>
        <p:spPr>
          <a:xfrm>
            <a:off x="7598978" y="2398877"/>
            <a:ext cx="4162097" cy="2031325"/>
          </a:xfrm>
          <a:prstGeom prst="rect">
            <a:avLst/>
          </a:prstGeom>
        </p:spPr>
        <p:txBody>
          <a:bodyPr wrap="square">
            <a:spAutoFit/>
          </a:bodyPr>
          <a:lstStyle/>
          <a:p>
            <a:r>
              <a:rPr lang="zh-CN" altLang="en-US" dirty="0"/>
              <a:t>数据湖是一个集中式存储库，允许您以任意规模存储所有结构化和非结构化数据。您可以按原样存储数据（无需先对数据进行结构化处理），并运行不同类型的分析 </a:t>
            </a:r>
            <a:r>
              <a:rPr lang="en-US" altLang="zh-CN" dirty="0"/>
              <a:t>– </a:t>
            </a:r>
            <a:r>
              <a:rPr lang="zh-CN" altLang="en-US" dirty="0"/>
              <a:t>从控制面板和可视化到大数据处理、实时分析和机器学习，以指导做出更好的决策。</a:t>
            </a:r>
          </a:p>
        </p:txBody>
      </p:sp>
      <p:pic>
        <p:nvPicPr>
          <p:cNvPr id="11" name="Picture 2">
            <a:extLst>
              <a:ext uri="{FF2B5EF4-FFF2-40B4-BE49-F238E27FC236}">
                <a16:creationId xmlns:a16="http://schemas.microsoft.com/office/drawing/2014/main" id="{5AAC894D-9F15-654C-8FA3-349F29F9DB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2197" y="2483598"/>
            <a:ext cx="6578703" cy="3058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27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FFC6C-C405-9F4D-8409-9654290F2ABD}"/>
              </a:ext>
            </a:extLst>
          </p:cNvPr>
          <p:cNvSpPr>
            <a:spLocks noGrp="1"/>
          </p:cNvSpPr>
          <p:nvPr>
            <p:ph type="title"/>
          </p:nvPr>
        </p:nvSpPr>
        <p:spPr/>
        <p:txBody>
          <a:bodyPr/>
          <a:lstStyle/>
          <a:p>
            <a:r>
              <a:rPr kumimoji="1" lang="zh-CN" altLang="en-US" dirty="0"/>
              <a:t>数据湖</a:t>
            </a:r>
          </a:p>
        </p:txBody>
      </p:sp>
      <p:pic>
        <p:nvPicPr>
          <p:cNvPr id="6" name="图片 5">
            <a:extLst>
              <a:ext uri="{FF2B5EF4-FFF2-40B4-BE49-F238E27FC236}">
                <a16:creationId xmlns:a16="http://schemas.microsoft.com/office/drawing/2014/main" id="{511554CF-40C2-384E-B841-D2CCA4ABBC08}"/>
              </a:ext>
            </a:extLst>
          </p:cNvPr>
          <p:cNvPicPr>
            <a:picLocks noChangeAspect="1"/>
          </p:cNvPicPr>
          <p:nvPr/>
        </p:nvPicPr>
        <p:blipFill>
          <a:blip r:embed="rId2"/>
          <a:stretch>
            <a:fillRect/>
          </a:stretch>
        </p:blipFill>
        <p:spPr>
          <a:xfrm>
            <a:off x="374255" y="2506718"/>
            <a:ext cx="11443490" cy="3586909"/>
          </a:xfrm>
          <a:prstGeom prst="rect">
            <a:avLst/>
          </a:prstGeom>
        </p:spPr>
      </p:pic>
    </p:spTree>
    <p:extLst>
      <p:ext uri="{BB962C8B-B14F-4D97-AF65-F5344CB8AC3E}">
        <p14:creationId xmlns:p14="http://schemas.microsoft.com/office/powerpoint/2010/main" val="40300851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3581F-930C-9E4C-A44C-687FB9D1486E}"/>
              </a:ext>
            </a:extLst>
          </p:cNvPr>
          <p:cNvSpPr>
            <a:spLocks noGrp="1"/>
          </p:cNvSpPr>
          <p:nvPr>
            <p:ph type="title"/>
          </p:nvPr>
        </p:nvSpPr>
        <p:spPr/>
        <p:txBody>
          <a:bodyPr/>
          <a:lstStyle/>
          <a:p>
            <a:r>
              <a:rPr kumimoji="1" lang="zh-CN" altLang="en-US" dirty="0"/>
              <a:t>三大数据湖开源比较</a:t>
            </a:r>
          </a:p>
        </p:txBody>
      </p:sp>
      <p:pic>
        <p:nvPicPr>
          <p:cNvPr id="4" name="内容占位符 4">
            <a:extLst>
              <a:ext uri="{FF2B5EF4-FFF2-40B4-BE49-F238E27FC236}">
                <a16:creationId xmlns:a16="http://schemas.microsoft.com/office/drawing/2014/main" id="{C374B991-0E68-5B47-A748-B13046D6482F}"/>
              </a:ext>
            </a:extLst>
          </p:cNvPr>
          <p:cNvPicPr>
            <a:picLocks noChangeAspect="1"/>
          </p:cNvPicPr>
          <p:nvPr/>
        </p:nvPicPr>
        <p:blipFill>
          <a:blip r:embed="rId2"/>
          <a:stretch>
            <a:fillRect/>
          </a:stretch>
        </p:blipFill>
        <p:spPr>
          <a:xfrm>
            <a:off x="1589435" y="2331531"/>
            <a:ext cx="7223489" cy="4414355"/>
          </a:xfrm>
          <a:prstGeom prst="rect">
            <a:avLst/>
          </a:prstGeom>
        </p:spPr>
      </p:pic>
    </p:spTree>
    <p:extLst>
      <p:ext uri="{BB962C8B-B14F-4D97-AF65-F5344CB8AC3E}">
        <p14:creationId xmlns:p14="http://schemas.microsoft.com/office/powerpoint/2010/main" val="423206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58245-92E8-9F42-A70C-9186BF51FB13}"/>
              </a:ext>
            </a:extLst>
          </p:cNvPr>
          <p:cNvSpPr>
            <a:spLocks noGrp="1"/>
          </p:cNvSpPr>
          <p:nvPr>
            <p:ph type="title"/>
          </p:nvPr>
        </p:nvSpPr>
        <p:spPr/>
        <p:txBody>
          <a:bodyPr/>
          <a:lstStyle/>
          <a:p>
            <a:r>
              <a:rPr kumimoji="1" lang="en-US" altLang="zh-CN" dirty="0"/>
              <a:t>Databrick </a:t>
            </a:r>
            <a:r>
              <a:rPr kumimoji="1" lang="en-US" altLang="zh-CN" dirty="0" err="1"/>
              <a:t>DelTA</a:t>
            </a:r>
            <a:endParaRPr kumimoji="1" lang="zh-CN" altLang="en-US" dirty="0"/>
          </a:p>
        </p:txBody>
      </p:sp>
      <p:pic>
        <p:nvPicPr>
          <p:cNvPr id="1026" name="Picture 2">
            <a:extLst>
              <a:ext uri="{FF2B5EF4-FFF2-40B4-BE49-F238E27FC236}">
                <a16:creationId xmlns:a16="http://schemas.microsoft.com/office/drawing/2014/main" id="{0A295BED-C23F-6D43-B180-D882E2431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123" y="1998899"/>
            <a:ext cx="9167613" cy="464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946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3F1C379-64E0-2948-B02B-02E9C7E3D213}"/>
              </a:ext>
            </a:extLst>
          </p:cNvPr>
          <p:cNvSpPr>
            <a:spLocks noGrp="1"/>
          </p:cNvSpPr>
          <p:nvPr>
            <p:ph idx="1"/>
          </p:nvPr>
        </p:nvSpPr>
        <p:spPr/>
        <p:txBody>
          <a:bodyPr/>
          <a:lstStyle/>
          <a:p>
            <a:r>
              <a:rPr lang="en" altLang="zh-CN" dirty="0"/>
              <a:t>Databricks </a:t>
            </a:r>
            <a:r>
              <a:rPr lang="zh-CN" altLang="en-US" dirty="0"/>
              <a:t>在设计 </a:t>
            </a:r>
            <a:r>
              <a:rPr lang="en" altLang="zh-CN" dirty="0"/>
              <a:t>Delta </a:t>
            </a:r>
            <a:r>
              <a:rPr lang="zh-CN" altLang="en-US" dirty="0"/>
              <a:t>时，希望做到流批作业在数据层面做到进一步的统一（如下图）。业务数据经过 </a:t>
            </a:r>
            <a:r>
              <a:rPr lang="en" altLang="zh-CN" dirty="0"/>
              <a:t>Kafka </a:t>
            </a:r>
            <a:r>
              <a:rPr lang="zh-CN" altLang="en-US" dirty="0"/>
              <a:t>导入到统一的数据湖中（无论批处理，还是流处理），上层业务可以借助各种分析引擎做进一步的商业报表分析、流式计算以及 </a:t>
            </a:r>
            <a:r>
              <a:rPr lang="en" altLang="zh-CN" dirty="0"/>
              <a:t>AI </a:t>
            </a:r>
            <a:r>
              <a:rPr lang="zh-CN" altLang="en-US" dirty="0"/>
              <a:t>分析等等</a:t>
            </a:r>
            <a:endParaRPr kumimoji="1" lang="zh-CN" altLang="en-US" dirty="0"/>
          </a:p>
        </p:txBody>
      </p:sp>
      <p:pic>
        <p:nvPicPr>
          <p:cNvPr id="4" name="Picture 4">
            <a:extLst>
              <a:ext uri="{FF2B5EF4-FFF2-40B4-BE49-F238E27FC236}">
                <a16:creationId xmlns:a16="http://schemas.microsoft.com/office/drawing/2014/main" id="{7A6672A1-B18F-CD40-96F0-D2347063A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96" y="3174616"/>
            <a:ext cx="9273202" cy="314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5677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996B1-E0F8-6248-B40D-41625DC62A36}"/>
              </a:ext>
            </a:extLst>
          </p:cNvPr>
          <p:cNvSpPr>
            <a:spLocks noGrp="1"/>
          </p:cNvSpPr>
          <p:nvPr>
            <p:ph type="title"/>
          </p:nvPr>
        </p:nvSpPr>
        <p:spPr>
          <a:xfrm>
            <a:off x="472966" y="764373"/>
            <a:ext cx="11033234" cy="1293028"/>
          </a:xfrm>
        </p:spPr>
        <p:txBody>
          <a:bodyPr>
            <a:normAutofit/>
          </a:bodyPr>
          <a:lstStyle/>
          <a:p>
            <a:r>
              <a:rPr kumimoji="1" lang="en-US" altLang="zh-CN" dirty="0"/>
              <a:t>Apache HUIDI(</a:t>
            </a:r>
            <a:r>
              <a:rPr lang="en" altLang="zh-CN" dirty="0"/>
              <a:t>Hadoop Updates and </a:t>
            </a:r>
            <a:r>
              <a:rPr lang="en" altLang="zh-CN" dirty="0" err="1"/>
              <a:t>Incrementals</a:t>
            </a:r>
            <a:r>
              <a:rPr lang="en-US" altLang="zh-CN" dirty="0"/>
              <a:t>)</a:t>
            </a:r>
            <a:endParaRPr kumimoji="1" lang="zh-CN" altLang="en-US" dirty="0"/>
          </a:p>
        </p:txBody>
      </p:sp>
      <p:pic>
        <p:nvPicPr>
          <p:cNvPr id="3074" name="Picture 2">
            <a:extLst>
              <a:ext uri="{FF2B5EF4-FFF2-40B4-BE49-F238E27FC236}">
                <a16:creationId xmlns:a16="http://schemas.microsoft.com/office/drawing/2014/main" id="{B180319F-39EE-9A4B-930C-B0B08193A9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6996" y="1945967"/>
            <a:ext cx="7038007" cy="40227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75A408A-EFB6-EC41-B6EA-F9C8363C3CD6}"/>
              </a:ext>
            </a:extLst>
          </p:cNvPr>
          <p:cNvSpPr/>
          <p:nvPr/>
        </p:nvSpPr>
        <p:spPr>
          <a:xfrm>
            <a:off x="826657" y="5934670"/>
            <a:ext cx="10802957" cy="923330"/>
          </a:xfrm>
          <a:prstGeom prst="rect">
            <a:avLst/>
          </a:prstGeom>
        </p:spPr>
        <p:txBody>
          <a:bodyPr wrap="none">
            <a:spAutoFit/>
          </a:bodyPr>
          <a:lstStyle/>
          <a:p>
            <a:r>
              <a:rPr lang="en" altLang="zh-CN" dirty="0"/>
              <a:t>ETL </a:t>
            </a:r>
            <a:r>
              <a:rPr lang="zh-CN" altLang="en-US" dirty="0"/>
              <a:t>任务每隔 </a:t>
            </a:r>
            <a:r>
              <a:rPr lang="en-US" altLang="zh-CN" dirty="0"/>
              <a:t>30 </a:t>
            </a:r>
            <a:r>
              <a:rPr lang="zh-CN" altLang="en-US" dirty="0"/>
              <a:t>分钟定期地把增量更新数据同步到分析表中，全部改写已存在的全量旧数据文件，</a:t>
            </a:r>
            <a:endParaRPr lang="en-US" altLang="zh-CN" dirty="0"/>
          </a:p>
          <a:p>
            <a:r>
              <a:rPr lang="zh-CN" altLang="en-US" dirty="0"/>
              <a:t>导致数据延迟和资源消耗都很高。此外，在数据湖的下游，还存在流式作业会增量地消费新写入的数据，</a:t>
            </a:r>
            <a:endParaRPr lang="en-US" altLang="zh-CN" dirty="0"/>
          </a:p>
          <a:p>
            <a:r>
              <a:rPr lang="zh-CN" altLang="en-US" dirty="0"/>
              <a:t>数据湖的流式消费对他们来说也是必备的功能。</a:t>
            </a:r>
            <a:r>
              <a:rPr lang="zh-CN" altLang="en-US" dirty="0">
                <a:latin typeface="Helvetica Neue" panose="02000503000000020004" pitchFamily="2" charset="0"/>
              </a:rPr>
              <a:t>最核心的问题是无法快速 </a:t>
            </a:r>
            <a:r>
              <a:rPr lang="en" altLang="zh-CN" dirty="0" err="1">
                <a:latin typeface="Helvetica Neue" panose="02000503000000020004" pitchFamily="2" charset="0"/>
              </a:rPr>
              <a:t>upsert</a:t>
            </a:r>
            <a:r>
              <a:rPr lang="en" altLang="zh-CN" dirty="0">
                <a:latin typeface="Helvetica Neue" panose="02000503000000020004" pitchFamily="2" charset="0"/>
              </a:rPr>
              <a:t> </a:t>
            </a:r>
            <a:r>
              <a:rPr lang="zh-CN" altLang="en-US" dirty="0">
                <a:latin typeface="Helvetica Neue" panose="02000503000000020004" pitchFamily="2" charset="0"/>
              </a:rPr>
              <a:t>存量数据</a:t>
            </a:r>
            <a:endParaRPr lang="zh-CN" altLang="en-US" dirty="0"/>
          </a:p>
        </p:txBody>
      </p:sp>
    </p:spTree>
    <p:extLst>
      <p:ext uri="{BB962C8B-B14F-4D97-AF65-F5344CB8AC3E}">
        <p14:creationId xmlns:p14="http://schemas.microsoft.com/office/powerpoint/2010/main" val="8299173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235759D-3DF3-214B-B3FF-D83648CB5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8543" y="2462878"/>
            <a:ext cx="9870888"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5820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CB0A7-1463-8648-A45F-DC113DA7C995}"/>
              </a:ext>
            </a:extLst>
          </p:cNvPr>
          <p:cNvSpPr>
            <a:spLocks noGrp="1"/>
          </p:cNvSpPr>
          <p:nvPr>
            <p:ph type="title"/>
          </p:nvPr>
        </p:nvSpPr>
        <p:spPr/>
        <p:txBody>
          <a:bodyPr/>
          <a:lstStyle/>
          <a:p>
            <a:r>
              <a:rPr kumimoji="1" lang="en-US" altLang="zh-CN" dirty="0"/>
              <a:t> </a:t>
            </a:r>
            <a:r>
              <a:rPr kumimoji="1" lang="en-US" altLang="zh-CN" dirty="0" err="1"/>
              <a:t>NetFlix</a:t>
            </a:r>
            <a:r>
              <a:rPr kumimoji="1" lang="en-US" altLang="zh-CN" dirty="0"/>
              <a:t> Iceberg</a:t>
            </a:r>
            <a:endParaRPr kumimoji="1" lang="zh-CN" altLang="en-US" dirty="0"/>
          </a:p>
        </p:txBody>
      </p:sp>
      <p:pic>
        <p:nvPicPr>
          <p:cNvPr id="5122" name="Picture 2">
            <a:extLst>
              <a:ext uri="{FF2B5EF4-FFF2-40B4-BE49-F238E27FC236}">
                <a16:creationId xmlns:a16="http://schemas.microsoft.com/office/drawing/2014/main" id="{5227DFB4-FE9D-CF48-A6B9-3F52DF6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936" y="2169807"/>
            <a:ext cx="9459951" cy="388375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5C40FF4-6C90-A44A-ABB9-CB07AF5C82C3}"/>
              </a:ext>
            </a:extLst>
          </p:cNvPr>
          <p:cNvSpPr/>
          <p:nvPr/>
        </p:nvSpPr>
        <p:spPr>
          <a:xfrm>
            <a:off x="1260087" y="6106719"/>
            <a:ext cx="9344721" cy="369332"/>
          </a:xfrm>
          <a:prstGeom prst="rect">
            <a:avLst/>
          </a:prstGeom>
        </p:spPr>
        <p:txBody>
          <a:bodyPr wrap="square">
            <a:spAutoFit/>
          </a:bodyPr>
          <a:lstStyle/>
          <a:p>
            <a:r>
              <a:rPr lang="en" altLang="zh-CN" dirty="0">
                <a:latin typeface="Helvetica Neue" panose="02000503000000020004" pitchFamily="2" charset="0"/>
              </a:rPr>
              <a:t>Hive </a:t>
            </a:r>
            <a:r>
              <a:rPr lang="zh-CN" altLang="en-US" dirty="0">
                <a:latin typeface="Helvetica Neue" panose="02000503000000020004" pitchFamily="2" charset="0"/>
              </a:rPr>
              <a:t>对底层文件系统的复杂语义依赖，使得数据湖难以构建在成本更低的 </a:t>
            </a:r>
            <a:r>
              <a:rPr lang="en" altLang="zh-CN" dirty="0">
                <a:latin typeface="Helvetica Neue" panose="02000503000000020004" pitchFamily="2" charset="0"/>
              </a:rPr>
              <a:t>S3 </a:t>
            </a:r>
            <a:r>
              <a:rPr lang="zh-CN" altLang="en-US" dirty="0">
                <a:latin typeface="Helvetica Neue" panose="02000503000000020004" pitchFamily="2" charset="0"/>
              </a:rPr>
              <a:t>上。</a:t>
            </a:r>
            <a:endParaRPr lang="zh-CN" altLang="en-US" dirty="0"/>
          </a:p>
        </p:txBody>
      </p:sp>
    </p:spTree>
    <p:extLst>
      <p:ext uri="{BB962C8B-B14F-4D97-AF65-F5344CB8AC3E}">
        <p14:creationId xmlns:p14="http://schemas.microsoft.com/office/powerpoint/2010/main" val="38550544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9ABE4-C490-D94D-873E-0F06820652C7}"/>
              </a:ext>
            </a:extLst>
          </p:cNvPr>
          <p:cNvSpPr>
            <a:spLocks noGrp="1"/>
          </p:cNvSpPr>
          <p:nvPr>
            <p:ph type="title"/>
          </p:nvPr>
        </p:nvSpPr>
        <p:spPr/>
        <p:txBody>
          <a:bodyPr/>
          <a:lstStyle/>
          <a:p>
            <a:r>
              <a:rPr kumimoji="1" lang="en-US" altLang="zh-CN" dirty="0" err="1"/>
              <a:t>ICEBerg</a:t>
            </a:r>
            <a:r>
              <a:rPr kumimoji="1" lang="en-US" altLang="zh-CN" dirty="0"/>
              <a:t> </a:t>
            </a:r>
            <a:r>
              <a:rPr kumimoji="1" lang="zh-CN" altLang="en-US" dirty="0"/>
              <a:t>设计目标</a:t>
            </a:r>
          </a:p>
        </p:txBody>
      </p:sp>
      <p:sp>
        <p:nvSpPr>
          <p:cNvPr id="3" name="内容占位符 2">
            <a:extLst>
              <a:ext uri="{FF2B5EF4-FFF2-40B4-BE49-F238E27FC236}">
                <a16:creationId xmlns:a16="http://schemas.microsoft.com/office/drawing/2014/main" id="{9B58A1B8-0997-1A4F-86B2-2F1CABCDBCDA}"/>
              </a:ext>
            </a:extLst>
          </p:cNvPr>
          <p:cNvSpPr>
            <a:spLocks noGrp="1"/>
          </p:cNvSpPr>
          <p:nvPr>
            <p:ph idx="1"/>
          </p:nvPr>
        </p:nvSpPr>
        <p:spPr/>
        <p:txBody>
          <a:bodyPr>
            <a:noAutofit/>
          </a:bodyPr>
          <a:lstStyle/>
          <a:p>
            <a:r>
              <a:rPr lang="en-US" altLang="zh-CN" sz="2800" dirty="0"/>
              <a:t>1</a:t>
            </a:r>
            <a:r>
              <a:rPr lang="zh-CN" altLang="en-US" sz="2800" dirty="0"/>
              <a:t>、成为静态数据交换的开放规范，维护一个清晰的格式规范，支持多语言，支持跨项目的需求等。</a:t>
            </a:r>
            <a:endParaRPr lang="en-US" altLang="zh-CN" sz="2800" dirty="0"/>
          </a:p>
          <a:p>
            <a:r>
              <a:rPr lang="en-US" altLang="zh-CN" sz="2800" dirty="0"/>
              <a:t>2</a:t>
            </a:r>
            <a:r>
              <a:rPr lang="zh-CN" altLang="en-US" sz="2800" dirty="0"/>
              <a:t>、提升扩展性和可靠性。能够在一个节点上运行，也能在集群上运行。所有的修改都是原子性的，串行化隔离。原生支持云对象存储，支持多并发写</a:t>
            </a:r>
            <a:endParaRPr lang="en-US" altLang="zh-CN" sz="2800" dirty="0"/>
          </a:p>
          <a:p>
            <a:r>
              <a:rPr lang="en-US" altLang="zh-CN" sz="2800" dirty="0"/>
              <a:t>3</a:t>
            </a:r>
            <a:r>
              <a:rPr lang="zh-CN" altLang="en-US" sz="2800" dirty="0"/>
              <a:t>、修复持续的可用性问题，比如模式演进，分区隐藏，支持时间旅行、回滚等。</a:t>
            </a:r>
            <a:br>
              <a:rPr lang="zh-CN" altLang="en-US" sz="2800" dirty="0"/>
            </a:br>
            <a:endParaRPr lang="zh-CN" altLang="en-US" sz="2800" dirty="0"/>
          </a:p>
          <a:p>
            <a:pPr marL="0" indent="0">
              <a:buNone/>
            </a:pPr>
            <a:br>
              <a:rPr lang="zh-CN" altLang="en-US" sz="2800" dirty="0"/>
            </a:br>
            <a:endParaRPr lang="zh-CN" altLang="en-US" sz="2800" dirty="0"/>
          </a:p>
          <a:p>
            <a:endParaRPr kumimoji="1" lang="zh-CN" altLang="en-US" sz="2800" dirty="0"/>
          </a:p>
        </p:txBody>
      </p:sp>
    </p:spTree>
    <p:extLst>
      <p:ext uri="{BB962C8B-B14F-4D97-AF65-F5344CB8AC3E}">
        <p14:creationId xmlns:p14="http://schemas.microsoft.com/office/powerpoint/2010/main" val="20786983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F2080-B5B7-8840-A8C7-47F4BB41D35E}"/>
              </a:ext>
            </a:extLst>
          </p:cNvPr>
          <p:cNvSpPr>
            <a:spLocks noGrp="1"/>
          </p:cNvSpPr>
          <p:nvPr>
            <p:ph type="title"/>
          </p:nvPr>
        </p:nvSpPr>
        <p:spPr/>
        <p:txBody>
          <a:bodyPr/>
          <a:lstStyle/>
          <a:p>
            <a:r>
              <a:rPr kumimoji="1" lang="en-US" altLang="zh-CN" dirty="0" err="1"/>
              <a:t>IceBerg</a:t>
            </a:r>
            <a:r>
              <a:rPr kumimoji="1" lang="en-US" altLang="zh-CN" dirty="0"/>
              <a:t> </a:t>
            </a:r>
            <a:r>
              <a:rPr kumimoji="1" lang="zh-CN" altLang="en-US" dirty="0"/>
              <a:t>设计</a:t>
            </a:r>
          </a:p>
        </p:txBody>
      </p:sp>
      <p:sp>
        <p:nvSpPr>
          <p:cNvPr id="3" name="内容占位符 2">
            <a:extLst>
              <a:ext uri="{FF2B5EF4-FFF2-40B4-BE49-F238E27FC236}">
                <a16:creationId xmlns:a16="http://schemas.microsoft.com/office/drawing/2014/main" id="{7667F5F4-8338-8043-98AC-C26C0B2DC50E}"/>
              </a:ext>
            </a:extLst>
          </p:cNvPr>
          <p:cNvSpPr>
            <a:spLocks noGrp="1"/>
          </p:cNvSpPr>
          <p:nvPr>
            <p:ph idx="1"/>
          </p:nvPr>
        </p:nvSpPr>
        <p:spPr/>
        <p:txBody>
          <a:bodyPr/>
          <a:lstStyle/>
          <a:p>
            <a:r>
              <a:rPr lang="en" altLang="zh-CN" dirty="0"/>
              <a:t>Iceberg </a:t>
            </a:r>
            <a:r>
              <a:rPr lang="zh-CN" altLang="en-US" dirty="0"/>
              <a:t>主要设计思想：记录表在所有时间的所有文件，和 </a:t>
            </a:r>
            <a:r>
              <a:rPr lang="en" altLang="zh-CN" dirty="0"/>
              <a:t>Delta Lake </a:t>
            </a:r>
            <a:r>
              <a:rPr lang="zh-CN" altLang="en-US" dirty="0"/>
              <a:t>或 </a:t>
            </a:r>
            <a:r>
              <a:rPr lang="en" altLang="zh-CN" dirty="0"/>
              <a:t>Apache </a:t>
            </a:r>
            <a:r>
              <a:rPr lang="en" altLang="zh-CN" dirty="0" err="1"/>
              <a:t>Hudi</a:t>
            </a:r>
            <a:r>
              <a:rPr lang="en" altLang="zh-CN" dirty="0"/>
              <a:t> </a:t>
            </a:r>
            <a:r>
              <a:rPr lang="zh-CN" altLang="en-US" dirty="0"/>
              <a:t>一样，支持 </a:t>
            </a:r>
            <a:r>
              <a:rPr lang="en" altLang="zh-CN" dirty="0"/>
              <a:t>snapshot</a:t>
            </a:r>
            <a:r>
              <a:rPr lang="zh-CN" altLang="en" dirty="0"/>
              <a:t>，</a:t>
            </a:r>
            <a:r>
              <a:rPr lang="zh-CN" altLang="en-US" dirty="0"/>
              <a:t>其是表在某个时刻的完整文件列表。每一次写操作都会生成一个新的快照。</a:t>
            </a:r>
            <a:endParaRPr lang="en-US" altLang="zh-CN" dirty="0"/>
          </a:p>
          <a:p>
            <a:pPr marL="457200" indent="-457200">
              <a:buFont typeface="+mj-lt"/>
              <a:buAutoNum type="arabicPeriod"/>
            </a:pPr>
            <a:r>
              <a:rPr lang="zh-CN" altLang="en-US" dirty="0"/>
              <a:t>所有的修改都是原子性的；</a:t>
            </a:r>
          </a:p>
          <a:p>
            <a:pPr marL="457200" indent="-457200">
              <a:buFont typeface="+mj-lt"/>
              <a:buAutoNum type="arabicPeriod"/>
            </a:pPr>
            <a:r>
              <a:rPr lang="zh-CN" altLang="en-US" dirty="0"/>
              <a:t>没有耗时的文件系统操作；</a:t>
            </a:r>
          </a:p>
          <a:p>
            <a:pPr marL="457200" indent="-457200">
              <a:buFont typeface="+mj-lt"/>
              <a:buAutoNum type="arabicPeriod"/>
            </a:pPr>
            <a:r>
              <a:rPr lang="zh-CN" altLang="en-US" dirty="0"/>
              <a:t>快照是索引好的，以便加速读取；</a:t>
            </a:r>
          </a:p>
          <a:p>
            <a:pPr marL="457200" indent="-457200">
              <a:buFont typeface="+mj-lt"/>
              <a:buAutoNum type="arabicPeriod"/>
            </a:pPr>
            <a:r>
              <a:rPr lang="en" altLang="zh-CN" dirty="0"/>
              <a:t>CBO</a:t>
            </a:r>
            <a:r>
              <a:rPr lang="zh-CN" altLang="en-US" dirty="0"/>
              <a:t>（</a:t>
            </a:r>
            <a:r>
              <a:rPr lang="en-US" altLang="zh-CN" dirty="0"/>
              <a:t>Cost</a:t>
            </a:r>
            <a:r>
              <a:rPr lang="zh-CN" altLang="en-US" dirty="0"/>
              <a:t> </a:t>
            </a:r>
            <a:r>
              <a:rPr lang="en-US" altLang="zh-CN" dirty="0"/>
              <a:t>based </a:t>
            </a:r>
            <a:r>
              <a:rPr lang="en-US" altLang="zh-CN" dirty="0" err="1"/>
              <a:t>opertimizer</a:t>
            </a:r>
            <a:r>
              <a:rPr lang="en-US" altLang="zh-CN" dirty="0"/>
              <a:t>)</a:t>
            </a:r>
            <a:r>
              <a:rPr lang="en" altLang="zh-CN" dirty="0"/>
              <a:t> metrics </a:t>
            </a:r>
            <a:r>
              <a:rPr lang="zh-CN" altLang="en-US" dirty="0"/>
              <a:t>信息是可靠的；</a:t>
            </a:r>
          </a:p>
          <a:p>
            <a:pPr marL="457200" indent="-457200">
              <a:buFont typeface="+mj-lt"/>
              <a:buAutoNum type="arabicPeriod"/>
            </a:pPr>
            <a:r>
              <a:rPr lang="zh-CN" altLang="en-US" dirty="0"/>
              <a:t>更新支持版本，支持物化视图。</a:t>
            </a:r>
          </a:p>
          <a:p>
            <a:endParaRPr kumimoji="1" lang="zh-CN" altLang="en-US" dirty="0"/>
          </a:p>
        </p:txBody>
      </p:sp>
    </p:spTree>
    <p:extLst>
      <p:ext uri="{BB962C8B-B14F-4D97-AF65-F5344CB8AC3E}">
        <p14:creationId xmlns:p14="http://schemas.microsoft.com/office/powerpoint/2010/main" val="137993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F2DB4-860D-394E-90AA-2C43E228BE7B}"/>
              </a:ext>
            </a:extLst>
          </p:cNvPr>
          <p:cNvSpPr>
            <a:spLocks noGrp="1"/>
          </p:cNvSpPr>
          <p:nvPr>
            <p:ph type="title"/>
          </p:nvPr>
        </p:nvSpPr>
        <p:spPr/>
        <p:txBody>
          <a:bodyPr/>
          <a:lstStyle/>
          <a:p>
            <a:r>
              <a:rPr kumimoji="1" lang="zh-CN" altLang="en-US" dirty="0"/>
              <a:t>日程</a:t>
            </a:r>
          </a:p>
        </p:txBody>
      </p:sp>
      <p:sp>
        <p:nvSpPr>
          <p:cNvPr id="3" name="内容占位符 2">
            <a:extLst>
              <a:ext uri="{FF2B5EF4-FFF2-40B4-BE49-F238E27FC236}">
                <a16:creationId xmlns:a16="http://schemas.microsoft.com/office/drawing/2014/main" id="{38B15815-0124-1F40-8878-189650F34C40}"/>
              </a:ext>
            </a:extLst>
          </p:cNvPr>
          <p:cNvSpPr>
            <a:spLocks noGrp="1"/>
          </p:cNvSpPr>
          <p:nvPr>
            <p:ph idx="1"/>
          </p:nvPr>
        </p:nvSpPr>
        <p:spPr/>
        <p:txBody>
          <a:bodyPr/>
          <a:lstStyle/>
          <a:p>
            <a:r>
              <a:rPr kumimoji="1" lang="en-US" altLang="zh-CN" dirty="0">
                <a:latin typeface="Microsoft YaHei Light" panose="020B0503020204020204" pitchFamily="34" charset="-122"/>
                <a:ea typeface="Microsoft YaHei Light" panose="020B0503020204020204" pitchFamily="34" charset="-122"/>
              </a:rPr>
              <a:t>KUDU</a:t>
            </a:r>
            <a:r>
              <a:rPr kumimoji="1" lang="zh-CN" altLang="en-US" dirty="0">
                <a:latin typeface="Microsoft YaHei Light" panose="020B0503020204020204" pitchFamily="34" charset="-122"/>
                <a:ea typeface="Microsoft YaHei Light" panose="020B0503020204020204" pitchFamily="34" charset="-122"/>
              </a:rPr>
              <a:t>  介绍</a:t>
            </a:r>
            <a:endParaRPr kumimoji="1" lang="en-US" altLang="zh-CN"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电商案例</a:t>
            </a:r>
            <a:endParaRPr kumimoji="1" lang="en-US" altLang="zh-CN" dirty="0">
              <a:latin typeface="Microsoft YaHei Light" panose="020B0503020204020204" pitchFamily="34" charset="-122"/>
              <a:ea typeface="Microsoft YaHei Light" panose="020B0503020204020204" pitchFamily="34" charset="-122"/>
            </a:endParaRPr>
          </a:p>
          <a:p>
            <a:r>
              <a:rPr kumimoji="1" lang="en-US" altLang="zh-CN" dirty="0" err="1">
                <a:latin typeface="Microsoft YaHei Light" panose="020B0503020204020204" pitchFamily="34" charset="-122"/>
                <a:ea typeface="Microsoft YaHei Light" panose="020B0503020204020204" pitchFamily="34" charset="-122"/>
              </a:rPr>
              <a:t>ClickHouse</a:t>
            </a:r>
            <a:r>
              <a:rPr kumimoji="1" lang="zh-CN" altLang="en-US" dirty="0">
                <a:latin typeface="Microsoft YaHei Light" panose="020B0503020204020204" pitchFamily="34" charset="-122"/>
                <a:ea typeface="Microsoft YaHei Light" panose="020B0503020204020204" pitchFamily="34" charset="-122"/>
              </a:rPr>
              <a:t> 介绍</a:t>
            </a:r>
            <a:endParaRPr kumimoji="1" lang="en-US" altLang="zh-CN"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大数据未来</a:t>
            </a:r>
          </a:p>
        </p:txBody>
      </p:sp>
    </p:spTree>
    <p:extLst>
      <p:ext uri="{BB962C8B-B14F-4D97-AF65-F5344CB8AC3E}">
        <p14:creationId xmlns:p14="http://schemas.microsoft.com/office/powerpoint/2010/main" val="2921342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1CB09-96E2-604D-868D-14A72ADDCC1C}"/>
              </a:ext>
            </a:extLst>
          </p:cNvPr>
          <p:cNvSpPr>
            <a:spLocks noGrp="1"/>
          </p:cNvSpPr>
          <p:nvPr>
            <p:ph type="title"/>
          </p:nvPr>
        </p:nvSpPr>
        <p:spPr/>
        <p:txBody>
          <a:bodyPr/>
          <a:lstStyle/>
          <a:p>
            <a:r>
              <a:rPr kumimoji="1" lang="en-US" altLang="zh-CN" dirty="0"/>
              <a:t>Tablet</a:t>
            </a:r>
            <a:r>
              <a:rPr kumimoji="1" lang="zh-CN" altLang="en-US" dirty="0"/>
              <a:t> 设计</a:t>
            </a:r>
          </a:p>
        </p:txBody>
      </p:sp>
      <p:sp>
        <p:nvSpPr>
          <p:cNvPr id="3" name="内容占位符 2">
            <a:extLst>
              <a:ext uri="{FF2B5EF4-FFF2-40B4-BE49-F238E27FC236}">
                <a16:creationId xmlns:a16="http://schemas.microsoft.com/office/drawing/2014/main" id="{A1401826-3615-884E-B634-B06E637131B5}"/>
              </a:ext>
            </a:extLst>
          </p:cNvPr>
          <p:cNvSpPr>
            <a:spLocks noGrp="1"/>
          </p:cNvSpPr>
          <p:nvPr>
            <p:ph idx="1"/>
          </p:nvPr>
        </p:nvSpPr>
        <p:spPr/>
        <p:txBody>
          <a:bodyPr/>
          <a:lstStyle/>
          <a:p>
            <a:r>
              <a:rPr kumimoji="1" lang="zh-CN" altLang="en-US" dirty="0"/>
              <a:t>插入数据缓存在内存中， 像 </a:t>
            </a:r>
            <a:r>
              <a:rPr kumimoji="1" lang="en-US" altLang="zh-CN" dirty="0" err="1"/>
              <a:t>Hbase</a:t>
            </a:r>
            <a:r>
              <a:rPr kumimoji="1" lang="en-US" altLang="zh-CN" dirty="0"/>
              <a:t> </a:t>
            </a:r>
            <a:r>
              <a:rPr kumimoji="1" lang="en-US" altLang="zh-CN" dirty="0" err="1"/>
              <a:t>Memstore</a:t>
            </a:r>
            <a:endParaRPr kumimoji="1" lang="en-US" altLang="zh-CN" dirty="0"/>
          </a:p>
          <a:p>
            <a:r>
              <a:rPr kumimoji="1" lang="zh-CN" altLang="en-US" dirty="0"/>
              <a:t>刷入磁盘</a:t>
            </a:r>
            <a:endParaRPr kumimoji="1" lang="en-US" altLang="zh-CN" dirty="0"/>
          </a:p>
          <a:p>
            <a:pPr lvl="1"/>
            <a:r>
              <a:rPr kumimoji="1" lang="zh-CN" altLang="en-US" dirty="0"/>
              <a:t>像 </a:t>
            </a:r>
            <a:r>
              <a:rPr kumimoji="1" lang="en-US" altLang="zh-CN" dirty="0"/>
              <a:t>Apache Parquet</a:t>
            </a:r>
            <a:r>
              <a:rPr kumimoji="1" lang="zh-CN" altLang="en-US" dirty="0"/>
              <a:t> 一样以列式存储</a:t>
            </a:r>
            <a:endParaRPr kumimoji="1" lang="en-US" altLang="zh-CN" dirty="0"/>
          </a:p>
          <a:p>
            <a:r>
              <a:rPr kumimoji="1" lang="zh-CN" altLang="en-US" dirty="0"/>
              <a:t>使用</a:t>
            </a:r>
            <a:r>
              <a:rPr kumimoji="1" lang="en-US" altLang="zh-CN" dirty="0"/>
              <a:t>MVCC</a:t>
            </a:r>
            <a:r>
              <a:rPr kumimoji="1" lang="zh-CN" altLang="en-US" dirty="0"/>
              <a:t> 进行更新（按照时间</a:t>
            </a:r>
            <a:r>
              <a:rPr kumimoji="1" lang="en-US" altLang="zh-CN" dirty="0"/>
              <a:t>timestamp</a:t>
            </a:r>
            <a:r>
              <a:rPr kumimoji="1" lang="zh-CN" altLang="en-US" dirty="0"/>
              <a:t>进行标记，而不是原地更新</a:t>
            </a:r>
            <a:endParaRPr kumimoji="1" lang="en-US" altLang="zh-CN" dirty="0"/>
          </a:p>
          <a:p>
            <a:pPr lvl="1"/>
            <a:r>
              <a:rPr kumimoji="1" lang="en-US" altLang="zh-CN" dirty="0"/>
              <a:t>Allow  select as of timestamp </a:t>
            </a:r>
            <a:r>
              <a:rPr kumimoji="1" lang="zh-CN" altLang="en-US" dirty="0"/>
              <a:t>查询以及一致性跨</a:t>
            </a:r>
            <a:r>
              <a:rPr kumimoji="1" lang="en-US" altLang="zh-CN" dirty="0"/>
              <a:t>Tablet </a:t>
            </a:r>
            <a:r>
              <a:rPr kumimoji="1" lang="zh-CN" altLang="en-US" dirty="0"/>
              <a:t>扫描</a:t>
            </a:r>
            <a:endParaRPr kumimoji="1" lang="en-US" altLang="zh-CN" dirty="0"/>
          </a:p>
          <a:p>
            <a:r>
              <a:rPr kumimoji="1" lang="zh-CN" altLang="en-US" dirty="0"/>
              <a:t>当前时间扫描的最优读路径</a:t>
            </a:r>
            <a:endParaRPr kumimoji="1" lang="en-US" altLang="zh-CN" dirty="0"/>
          </a:p>
          <a:p>
            <a:pPr lvl="1"/>
            <a:r>
              <a:rPr kumimoji="1" lang="zh-CN" altLang="en-US" dirty="0"/>
              <a:t>快速向量解码以及预测评估</a:t>
            </a:r>
            <a:endParaRPr kumimoji="1" lang="en-US" altLang="zh-CN" dirty="0"/>
          </a:p>
          <a:p>
            <a:r>
              <a:rPr kumimoji="1" lang="zh-CN" altLang="en-US" dirty="0"/>
              <a:t>基于最近更新数量的性能比较低下</a:t>
            </a:r>
            <a:endParaRPr kumimoji="1" lang="en-US" altLang="zh-CN" dirty="0"/>
          </a:p>
          <a:p>
            <a:endParaRPr kumimoji="1" lang="en-US" altLang="zh-CN" dirty="0"/>
          </a:p>
          <a:p>
            <a:pPr lvl="1"/>
            <a:endParaRPr kumimoji="1" lang="en-US" altLang="zh-CN" dirty="0"/>
          </a:p>
          <a:p>
            <a:endParaRPr kumimoji="1" lang="zh-CN" altLang="en-US" dirty="0"/>
          </a:p>
        </p:txBody>
      </p:sp>
    </p:spTree>
    <p:extLst>
      <p:ext uri="{BB962C8B-B14F-4D97-AF65-F5344CB8AC3E}">
        <p14:creationId xmlns:p14="http://schemas.microsoft.com/office/powerpoint/2010/main" val="21337485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9FE51-F35D-C44C-9499-D0ED98BC7758}"/>
              </a:ext>
            </a:extLst>
          </p:cNvPr>
          <p:cNvSpPr>
            <a:spLocks noGrp="1"/>
          </p:cNvSpPr>
          <p:nvPr>
            <p:ph type="title"/>
          </p:nvPr>
        </p:nvSpPr>
        <p:spPr/>
        <p:txBody>
          <a:bodyPr/>
          <a:lstStyle/>
          <a:p>
            <a:r>
              <a:rPr kumimoji="1" lang="zh-CN" altLang="en-US" dirty="0">
                <a:hlinkClick r:id="rId2"/>
              </a:rPr>
              <a:t>阿里云原生数据湖 </a:t>
            </a:r>
            <a:r>
              <a:rPr kumimoji="1" lang="en-US" altLang="zh-CN" dirty="0">
                <a:hlinkClick r:id="rId2"/>
              </a:rPr>
              <a:t>DLA</a:t>
            </a:r>
            <a:endParaRPr kumimoji="1" lang="zh-CN" altLang="en-US" dirty="0"/>
          </a:p>
        </p:txBody>
      </p:sp>
      <p:pic>
        <p:nvPicPr>
          <p:cNvPr id="6146" name="Picture 2" descr="数据湖方案">
            <a:extLst>
              <a:ext uri="{FF2B5EF4-FFF2-40B4-BE49-F238E27FC236}">
                <a16:creationId xmlns:a16="http://schemas.microsoft.com/office/drawing/2014/main" id="{3E80403E-712E-C24A-BDEF-D71BA9D93F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42839" y="3301433"/>
            <a:ext cx="6615738" cy="33793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5A44A7E-3D16-E643-8275-4090B326DD73}"/>
              </a:ext>
            </a:extLst>
          </p:cNvPr>
          <p:cNvSpPr/>
          <p:nvPr/>
        </p:nvSpPr>
        <p:spPr>
          <a:xfrm>
            <a:off x="717394" y="1824105"/>
            <a:ext cx="11136351" cy="1477328"/>
          </a:xfrm>
          <a:prstGeom prst="rect">
            <a:avLst/>
          </a:prstGeom>
        </p:spPr>
        <p:txBody>
          <a:bodyPr wrap="square">
            <a:spAutoFit/>
          </a:bodyPr>
          <a:lstStyle/>
          <a:p>
            <a:r>
              <a:rPr lang="zh-CN" altLang="en-US" dirty="0">
                <a:latin typeface="PingFangSC" panose="020B0400000000000000" pitchFamily="34" charset="-122"/>
                <a:ea typeface="PingFangSC" panose="020B0400000000000000" pitchFamily="34" charset="-122"/>
              </a:rPr>
              <a:t>云原生数据湖分析（</a:t>
            </a:r>
            <a:r>
              <a:rPr lang="en" altLang="zh-CN" dirty="0">
                <a:latin typeface="PingFangSC" panose="020B0400000000000000" pitchFamily="34" charset="-122"/>
                <a:ea typeface="PingFangSC" panose="020B0400000000000000" pitchFamily="34" charset="-122"/>
              </a:rPr>
              <a:t>Data Lake Analytics</a:t>
            </a:r>
            <a:r>
              <a:rPr lang="zh-CN" altLang="en" dirty="0">
                <a:latin typeface="PingFangSC" panose="020B0400000000000000" pitchFamily="34" charset="-122"/>
                <a:ea typeface="PingFangSC" panose="020B0400000000000000" pitchFamily="34" charset="-122"/>
              </a:rPr>
              <a:t>，</a:t>
            </a:r>
            <a:r>
              <a:rPr lang="en" altLang="zh-CN" dirty="0">
                <a:latin typeface="PingFangSC" panose="020B0400000000000000" pitchFamily="34" charset="-122"/>
                <a:ea typeface="PingFangSC" panose="020B0400000000000000" pitchFamily="34" charset="-122"/>
              </a:rPr>
              <a:t>DLA</a:t>
            </a:r>
            <a:r>
              <a:rPr lang="zh-CN" altLang="en" dirty="0">
                <a:latin typeface="PingFangSC" panose="020B0400000000000000" pitchFamily="34" charset="-122"/>
                <a:ea typeface="PingFangSC" panose="020B0400000000000000" pitchFamily="34" charset="-122"/>
              </a:rPr>
              <a:t>）</a:t>
            </a:r>
            <a:r>
              <a:rPr lang="zh-CN" altLang="en-US" dirty="0">
                <a:latin typeface="PingFangSC" panose="020B0400000000000000" pitchFamily="34" charset="-122"/>
                <a:ea typeface="PingFangSC" panose="020B0400000000000000" pitchFamily="34" charset="-122"/>
              </a:rPr>
              <a:t>是无服务器化（</a:t>
            </a:r>
            <a:r>
              <a:rPr lang="en" altLang="zh-CN" dirty="0">
                <a:latin typeface="PingFangSC" panose="020B0400000000000000" pitchFamily="34" charset="-122"/>
                <a:ea typeface="PingFangSC" panose="020B0400000000000000" pitchFamily="34" charset="-122"/>
              </a:rPr>
              <a:t>Serverless</a:t>
            </a:r>
            <a:r>
              <a:rPr lang="zh-CN" altLang="en" dirty="0">
                <a:latin typeface="PingFangSC" panose="020B0400000000000000" pitchFamily="34" charset="-122"/>
                <a:ea typeface="PingFangSC" panose="020B0400000000000000" pitchFamily="34" charset="-122"/>
              </a:rPr>
              <a:t>）</a:t>
            </a:r>
            <a:r>
              <a:rPr lang="zh-CN" altLang="en-US" dirty="0">
                <a:latin typeface="PingFangSC" panose="020B0400000000000000" pitchFamily="34" charset="-122"/>
                <a:ea typeface="PingFangSC" panose="020B0400000000000000" pitchFamily="34" charset="-122"/>
              </a:rPr>
              <a:t>的云原生数据湖分析服务，支持按需与保留资源使用，打造最具性价比的云原生数据湖分析平台。提供一站式的云原生数据湖分析与计算服务，支持 </a:t>
            </a:r>
            <a:r>
              <a:rPr lang="en" altLang="zh-CN" dirty="0">
                <a:latin typeface="PingFangSC" panose="020B0400000000000000" pitchFamily="34" charset="-122"/>
                <a:ea typeface="PingFangSC" panose="020B0400000000000000" pitchFamily="34" charset="-122"/>
              </a:rPr>
              <a:t>ETL</a:t>
            </a:r>
            <a:r>
              <a:rPr lang="zh-CN" altLang="en" dirty="0">
                <a:latin typeface="PingFangSC" panose="020B0400000000000000" pitchFamily="34" charset="-122"/>
                <a:ea typeface="PingFangSC" panose="020B0400000000000000" pitchFamily="34" charset="-122"/>
              </a:rPr>
              <a:t>、</a:t>
            </a:r>
            <a:r>
              <a:rPr lang="zh-CN" altLang="en-US" dirty="0">
                <a:latin typeface="PingFangSC" panose="020B0400000000000000" pitchFamily="34" charset="-122"/>
                <a:ea typeface="PingFangSC" panose="020B0400000000000000" pitchFamily="34" charset="-122"/>
              </a:rPr>
              <a:t>机器学习、流、交互式分析，可以与 </a:t>
            </a:r>
            <a:r>
              <a:rPr lang="en" altLang="zh-CN" dirty="0">
                <a:latin typeface="PingFangSC" panose="020B0400000000000000" pitchFamily="34" charset="-122"/>
                <a:ea typeface="PingFangSC" panose="020B0400000000000000" pitchFamily="34" charset="-122"/>
              </a:rPr>
              <a:t>OSS</a:t>
            </a:r>
            <a:r>
              <a:rPr lang="zh-CN" altLang="en" dirty="0">
                <a:latin typeface="PingFangSC" panose="020B0400000000000000" pitchFamily="34" charset="-122"/>
                <a:ea typeface="PingFangSC" panose="020B0400000000000000" pitchFamily="34" charset="-122"/>
              </a:rPr>
              <a:t>、</a:t>
            </a:r>
            <a:r>
              <a:rPr lang="zh-CN" altLang="en-US" dirty="0">
                <a:latin typeface="PingFangSC" panose="020B0400000000000000" pitchFamily="34" charset="-122"/>
                <a:ea typeface="PingFangSC" panose="020B0400000000000000" pitchFamily="34" charset="-122"/>
              </a:rPr>
              <a:t>数据库等多种数据源搭配使用。</a:t>
            </a:r>
          </a:p>
          <a:p>
            <a:pPr>
              <a:buFont typeface="Arial" panose="020B0604020202020204" pitchFamily="34" charset="0"/>
              <a:buChar char="•"/>
            </a:pPr>
            <a:r>
              <a:rPr lang="zh-CN" altLang="en-US" dirty="0">
                <a:latin typeface="PingFangSC" panose="020B0400000000000000" pitchFamily="34" charset="-122"/>
                <a:ea typeface="PingFangSC" panose="020B0400000000000000" pitchFamily="34" charset="-122"/>
              </a:rPr>
              <a:t>数据湖管理，帮助客户解决高效构建安全的数据湖，功能包括元数据的管理、一键入湖、元数据爬取、增量湖等功能。</a:t>
            </a:r>
            <a:endParaRPr lang="zh-CN" altLang="en-US" b="0" i="0" dirty="0">
              <a:effectLst/>
              <a:latin typeface="PingFangSC" panose="020B0400000000000000" pitchFamily="34" charset="-122"/>
              <a:ea typeface="PingFangSC" panose="020B0400000000000000" pitchFamily="34" charset="-122"/>
            </a:endParaRPr>
          </a:p>
        </p:txBody>
      </p:sp>
    </p:spTree>
    <p:extLst>
      <p:ext uri="{BB962C8B-B14F-4D97-AF65-F5344CB8AC3E}">
        <p14:creationId xmlns:p14="http://schemas.microsoft.com/office/powerpoint/2010/main" val="28772953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F3910-D6D2-014B-9723-2C51CFBE355F}"/>
              </a:ext>
            </a:extLst>
          </p:cNvPr>
          <p:cNvSpPr>
            <a:spLocks noGrp="1"/>
          </p:cNvSpPr>
          <p:nvPr>
            <p:ph type="title"/>
          </p:nvPr>
        </p:nvSpPr>
        <p:spPr/>
        <p:txBody>
          <a:bodyPr/>
          <a:lstStyle/>
          <a:p>
            <a:r>
              <a:rPr kumimoji="1" lang="en-US" altLang="zh-CN" dirty="0" err="1"/>
              <a:t>Aliyun</a:t>
            </a:r>
            <a:r>
              <a:rPr kumimoji="1" lang="en-US" altLang="zh-CN" dirty="0"/>
              <a:t> </a:t>
            </a:r>
            <a:r>
              <a:rPr kumimoji="1" lang="zh-CN" altLang="en-US" dirty="0"/>
              <a:t>数据湖方案</a:t>
            </a:r>
          </a:p>
        </p:txBody>
      </p:sp>
      <p:pic>
        <p:nvPicPr>
          <p:cNvPr id="7170" name="Picture 2">
            <a:extLst>
              <a:ext uri="{FF2B5EF4-FFF2-40B4-BE49-F238E27FC236}">
                <a16:creationId xmlns:a16="http://schemas.microsoft.com/office/drawing/2014/main" id="{4973C343-9332-664E-B469-4546997DC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124" y="2202828"/>
            <a:ext cx="9653752" cy="478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6619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B4182-0F50-0240-A9CB-E99FAB8C9208}"/>
              </a:ext>
            </a:extLst>
          </p:cNvPr>
          <p:cNvSpPr>
            <a:spLocks noGrp="1"/>
          </p:cNvSpPr>
          <p:nvPr>
            <p:ph type="title"/>
          </p:nvPr>
        </p:nvSpPr>
        <p:spPr/>
        <p:txBody>
          <a:bodyPr/>
          <a:lstStyle/>
          <a:p>
            <a:r>
              <a:rPr kumimoji="1" lang="zh-CN" altLang="en-US" dirty="0"/>
              <a:t>联邦数据分析</a:t>
            </a:r>
          </a:p>
        </p:txBody>
      </p:sp>
      <p:pic>
        <p:nvPicPr>
          <p:cNvPr id="7170" name="Picture 2" descr="联邦查询与轻量级清洗">
            <a:extLst>
              <a:ext uri="{FF2B5EF4-FFF2-40B4-BE49-F238E27FC236}">
                <a16:creationId xmlns:a16="http://schemas.microsoft.com/office/drawing/2014/main" id="{E0788BF6-8CCD-534B-9E65-B282E4230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640" y="1933801"/>
            <a:ext cx="9549161"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3969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3FADD-EEA8-D040-BCEF-FDB70942FC83}"/>
              </a:ext>
            </a:extLst>
          </p:cNvPr>
          <p:cNvSpPr>
            <a:spLocks noGrp="1"/>
          </p:cNvSpPr>
          <p:nvPr>
            <p:ph type="title"/>
          </p:nvPr>
        </p:nvSpPr>
        <p:spPr/>
        <p:txBody>
          <a:bodyPr/>
          <a:lstStyle/>
          <a:p>
            <a:r>
              <a:rPr kumimoji="1" lang="en-US" altLang="zh-CN" dirty="0"/>
              <a:t>ALIYUN </a:t>
            </a:r>
            <a:r>
              <a:rPr kumimoji="1" lang="zh-CN" altLang="en-US" dirty="0"/>
              <a:t>数据湖方案</a:t>
            </a:r>
          </a:p>
        </p:txBody>
      </p:sp>
      <p:sp>
        <p:nvSpPr>
          <p:cNvPr id="3" name="内容占位符 2">
            <a:extLst>
              <a:ext uri="{FF2B5EF4-FFF2-40B4-BE49-F238E27FC236}">
                <a16:creationId xmlns:a16="http://schemas.microsoft.com/office/drawing/2014/main" id="{401C8CD4-EFC8-0640-A78D-0C401201C9E9}"/>
              </a:ext>
            </a:extLst>
          </p:cNvPr>
          <p:cNvSpPr>
            <a:spLocks noGrp="1"/>
          </p:cNvSpPr>
          <p:nvPr>
            <p:ph idx="1"/>
          </p:nvPr>
        </p:nvSpPr>
        <p:spPr/>
        <p:txBody>
          <a:bodyPr/>
          <a:lstStyle/>
          <a:p>
            <a:r>
              <a:rPr lang="zh-CN" altLang="en-US" b="1" dirty="0"/>
              <a:t>数据湖天然存储计算分离</a:t>
            </a:r>
          </a:p>
          <a:p>
            <a:pPr lvl="1"/>
            <a:r>
              <a:rPr lang="zh-CN" altLang="en-US" dirty="0"/>
              <a:t>集群级弹性：用户可以按需购买</a:t>
            </a:r>
            <a:r>
              <a:rPr lang="en" altLang="zh-CN" dirty="0"/>
              <a:t>ECS</a:t>
            </a:r>
            <a:r>
              <a:rPr lang="zh-CN" altLang="en-US" dirty="0"/>
              <a:t>并部署集群，然后后再执行计算任务，任务执行完之后再释放掉集群；</a:t>
            </a:r>
          </a:p>
          <a:p>
            <a:pPr lvl="1"/>
            <a:r>
              <a:rPr lang="zh-CN" altLang="en-US" dirty="0"/>
              <a:t>作业级弹性：用户每个作业都是单独的计算资源，作业执行完之后立即释放；</a:t>
            </a:r>
          </a:p>
          <a:p>
            <a:pPr lvl="1"/>
            <a:r>
              <a:rPr lang="zh-CN" altLang="en-US" dirty="0"/>
              <a:t>作业内弹性：一个任务在执行过程中，不同的阶段所需要消耗的资源不同，典型地，分布式作业出现长尾时，大部分资源都是空闲的，此时可以将空闲资源释放掉；</a:t>
            </a:r>
          </a:p>
          <a:p>
            <a:pPr lvl="1"/>
            <a:r>
              <a:rPr lang="zh-CN" altLang="en-US" dirty="0"/>
              <a:t>容器内弹性：计算任务的进程在执行过程中不同时段所需要的资源不同，是否可以做到动态调节；</a:t>
            </a:r>
          </a:p>
          <a:p>
            <a:endParaRPr kumimoji="1" lang="zh-CN" altLang="en-US" dirty="0"/>
          </a:p>
        </p:txBody>
      </p:sp>
    </p:spTree>
    <p:extLst>
      <p:ext uri="{BB962C8B-B14F-4D97-AF65-F5344CB8AC3E}">
        <p14:creationId xmlns:p14="http://schemas.microsoft.com/office/powerpoint/2010/main" val="41908903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FA127-18C0-9F4A-9CF8-015FDD213CFD}"/>
              </a:ext>
            </a:extLst>
          </p:cNvPr>
          <p:cNvSpPr>
            <a:spLocks noGrp="1"/>
          </p:cNvSpPr>
          <p:nvPr>
            <p:ph type="title"/>
          </p:nvPr>
        </p:nvSpPr>
        <p:spPr>
          <a:xfrm>
            <a:off x="977462" y="764373"/>
            <a:ext cx="10528738" cy="1293028"/>
          </a:xfrm>
        </p:spPr>
        <p:txBody>
          <a:bodyPr>
            <a:normAutofit/>
          </a:bodyPr>
          <a:lstStyle/>
          <a:p>
            <a:r>
              <a:rPr lang="zh-CN" altLang="en-US" b="1" dirty="0"/>
              <a:t>自建</a:t>
            </a:r>
            <a:r>
              <a:rPr lang="en" altLang="zh-CN" b="1" dirty="0"/>
              <a:t>Spark</a:t>
            </a:r>
            <a:r>
              <a:rPr lang="zh-CN" altLang="en-US" b="1" dirty="0"/>
              <a:t>集群 </a:t>
            </a:r>
            <a:r>
              <a:rPr lang="en" altLang="zh-CN" b="1" dirty="0"/>
              <a:t>VS Serverless Spark</a:t>
            </a:r>
            <a:br>
              <a:rPr lang="en" altLang="zh-CN" b="1" dirty="0"/>
            </a:br>
            <a:endParaRPr kumimoji="1" lang="zh-CN" altLang="en-US" dirty="0"/>
          </a:p>
        </p:txBody>
      </p:sp>
      <p:pic>
        <p:nvPicPr>
          <p:cNvPr id="8194" name="Picture 2">
            <a:extLst>
              <a:ext uri="{FF2B5EF4-FFF2-40B4-BE49-F238E27FC236}">
                <a16:creationId xmlns:a16="http://schemas.microsoft.com/office/drawing/2014/main" id="{53D754FB-C6C7-8B48-B528-1D3B6C3FB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4638"/>
            <a:ext cx="12192000" cy="4548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0753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030FE-334A-F149-AD94-E26E0A4B42A1}"/>
              </a:ext>
            </a:extLst>
          </p:cNvPr>
          <p:cNvSpPr>
            <a:spLocks noGrp="1"/>
          </p:cNvSpPr>
          <p:nvPr>
            <p:ph type="title"/>
          </p:nvPr>
        </p:nvSpPr>
        <p:spPr>
          <a:xfrm>
            <a:off x="3581400" y="370235"/>
            <a:ext cx="8610600" cy="1293028"/>
          </a:xfrm>
        </p:spPr>
        <p:txBody>
          <a:bodyPr/>
          <a:lstStyle/>
          <a:p>
            <a:r>
              <a:rPr lang="en" altLang="zh-CN" b="1" dirty="0"/>
              <a:t>DLA Serverless Spark</a:t>
            </a:r>
            <a:r>
              <a:rPr lang="zh-CN" altLang="en-US" b="1" dirty="0"/>
              <a:t>性价比</a:t>
            </a:r>
          </a:p>
        </p:txBody>
      </p:sp>
      <p:pic>
        <p:nvPicPr>
          <p:cNvPr id="9218" name="Picture 2">
            <a:extLst>
              <a:ext uri="{FF2B5EF4-FFF2-40B4-BE49-F238E27FC236}">
                <a16:creationId xmlns:a16="http://schemas.microsoft.com/office/drawing/2014/main" id="{DE373B45-4ADF-4A42-A987-D0BB5E2DF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711" y="2239089"/>
            <a:ext cx="10363200" cy="4618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6711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553F9-ADB8-0E4E-AC67-0D2D4EB87EBC}"/>
              </a:ext>
            </a:extLst>
          </p:cNvPr>
          <p:cNvSpPr>
            <a:spLocks noGrp="1"/>
          </p:cNvSpPr>
          <p:nvPr>
            <p:ph type="title"/>
          </p:nvPr>
        </p:nvSpPr>
        <p:spPr>
          <a:xfrm>
            <a:off x="1403131" y="764373"/>
            <a:ext cx="10103069" cy="1293028"/>
          </a:xfrm>
        </p:spPr>
        <p:txBody>
          <a:bodyPr>
            <a:normAutofit fontScale="90000"/>
          </a:bodyPr>
          <a:lstStyle/>
          <a:p>
            <a:r>
              <a:rPr lang="en" altLang="zh-CN" b="1" dirty="0"/>
              <a:t>Serverless Spark</a:t>
            </a:r>
            <a:r>
              <a:rPr lang="zh-CN" altLang="en-US" b="1" dirty="0"/>
              <a:t>访问用户自建</a:t>
            </a:r>
            <a:r>
              <a:rPr lang="en" altLang="zh-CN" b="1" dirty="0"/>
              <a:t>Hadoop</a:t>
            </a:r>
            <a:br>
              <a:rPr lang="en" altLang="zh-CN" b="1" dirty="0"/>
            </a:br>
            <a:endParaRPr kumimoji="1" lang="zh-CN" altLang="en-US" dirty="0"/>
          </a:p>
        </p:txBody>
      </p:sp>
      <p:pic>
        <p:nvPicPr>
          <p:cNvPr id="10242" name="Picture 2">
            <a:extLst>
              <a:ext uri="{FF2B5EF4-FFF2-40B4-BE49-F238E27FC236}">
                <a16:creationId xmlns:a16="http://schemas.microsoft.com/office/drawing/2014/main" id="{14F8240B-80FB-EB45-B7C5-41DC3FC54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738" y="2246847"/>
            <a:ext cx="9070428" cy="4467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3328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5319D-BD17-A749-87E5-A4D69C17ADB4}"/>
              </a:ext>
            </a:extLst>
          </p:cNvPr>
          <p:cNvSpPr>
            <a:spLocks noGrp="1"/>
          </p:cNvSpPr>
          <p:nvPr>
            <p:ph type="title"/>
          </p:nvPr>
        </p:nvSpPr>
        <p:spPr/>
        <p:txBody>
          <a:bodyPr/>
          <a:lstStyle/>
          <a:p>
            <a:r>
              <a:rPr kumimoji="1" lang="zh-CN" altLang="en-US" dirty="0">
                <a:hlinkClick r:id="rId2"/>
              </a:rPr>
              <a:t>华为</a:t>
            </a:r>
            <a:r>
              <a:rPr lang="zh-CN" altLang="en-US" dirty="0">
                <a:hlinkClick r:id="rId2"/>
              </a:rPr>
              <a:t>数据湖探索 </a:t>
            </a:r>
            <a:r>
              <a:rPr lang="en" altLang="zh-CN" dirty="0">
                <a:hlinkClick r:id="rId2"/>
              </a:rPr>
              <a:t>DLI</a:t>
            </a:r>
            <a:endParaRPr kumimoji="1" lang="zh-CN" altLang="en-US" dirty="0"/>
          </a:p>
        </p:txBody>
      </p:sp>
      <p:pic>
        <p:nvPicPr>
          <p:cNvPr id="5" name="内容占位符 4">
            <a:extLst>
              <a:ext uri="{FF2B5EF4-FFF2-40B4-BE49-F238E27FC236}">
                <a16:creationId xmlns:a16="http://schemas.microsoft.com/office/drawing/2014/main" id="{0441C83E-7A2B-0649-9C7C-2666F1BAB968}"/>
              </a:ext>
            </a:extLst>
          </p:cNvPr>
          <p:cNvPicPr>
            <a:picLocks noGrp="1" noChangeAspect="1"/>
          </p:cNvPicPr>
          <p:nvPr>
            <p:ph idx="1"/>
          </p:nvPr>
        </p:nvPicPr>
        <p:blipFill>
          <a:blip r:embed="rId3"/>
          <a:stretch>
            <a:fillRect/>
          </a:stretch>
        </p:blipFill>
        <p:spPr>
          <a:xfrm>
            <a:off x="717394" y="3224965"/>
            <a:ext cx="10820400" cy="2713660"/>
          </a:xfrm>
        </p:spPr>
      </p:pic>
      <p:sp>
        <p:nvSpPr>
          <p:cNvPr id="6" name="矩形 5">
            <a:extLst>
              <a:ext uri="{FF2B5EF4-FFF2-40B4-BE49-F238E27FC236}">
                <a16:creationId xmlns:a16="http://schemas.microsoft.com/office/drawing/2014/main" id="{864F0426-5267-0642-9CB3-29CD131CCC25}"/>
              </a:ext>
            </a:extLst>
          </p:cNvPr>
          <p:cNvSpPr/>
          <p:nvPr/>
        </p:nvSpPr>
        <p:spPr>
          <a:xfrm>
            <a:off x="717394" y="1812544"/>
            <a:ext cx="10677293" cy="923330"/>
          </a:xfrm>
          <a:prstGeom prst="rect">
            <a:avLst/>
          </a:prstGeom>
        </p:spPr>
        <p:txBody>
          <a:bodyPr wrap="square">
            <a:spAutoFit/>
          </a:bodyPr>
          <a:lstStyle/>
          <a:p>
            <a:r>
              <a:rPr lang="zh-CN" altLang="en-US" dirty="0">
                <a:latin typeface="-apple-system"/>
              </a:rPr>
              <a:t>数据湖探索（</a:t>
            </a:r>
            <a:r>
              <a:rPr lang="en" altLang="zh-CN" dirty="0">
                <a:latin typeface="-apple-system"/>
              </a:rPr>
              <a:t>Data Lake Insight</a:t>
            </a:r>
            <a:r>
              <a:rPr lang="zh-CN" altLang="en" dirty="0">
                <a:latin typeface="-apple-system"/>
              </a:rPr>
              <a:t>，</a:t>
            </a:r>
            <a:r>
              <a:rPr lang="zh-CN" altLang="en-US" dirty="0">
                <a:latin typeface="-apple-system"/>
              </a:rPr>
              <a:t>简称</a:t>
            </a:r>
            <a:r>
              <a:rPr lang="en" altLang="zh-CN" dirty="0">
                <a:latin typeface="-apple-system"/>
              </a:rPr>
              <a:t>DLI</a:t>
            </a:r>
            <a:r>
              <a:rPr lang="zh-CN" altLang="en" dirty="0">
                <a:latin typeface="-apple-system"/>
              </a:rPr>
              <a:t>）</a:t>
            </a:r>
            <a:r>
              <a:rPr lang="zh-CN" altLang="en-US" dirty="0">
                <a:latin typeface="-apple-system"/>
              </a:rPr>
              <a:t>是完全兼容</a:t>
            </a:r>
            <a:r>
              <a:rPr lang="en" altLang="zh-CN" dirty="0">
                <a:latin typeface="-apple-system"/>
              </a:rPr>
              <a:t>Apache Spark</a:t>
            </a:r>
            <a:r>
              <a:rPr lang="zh-CN" altLang="en" dirty="0">
                <a:latin typeface="-apple-system"/>
              </a:rPr>
              <a:t>、</a:t>
            </a:r>
            <a:r>
              <a:rPr lang="en" altLang="zh-CN" dirty="0">
                <a:latin typeface="-apple-system"/>
              </a:rPr>
              <a:t>Apache </a:t>
            </a:r>
            <a:r>
              <a:rPr lang="en" altLang="zh-CN" dirty="0" err="1">
                <a:latin typeface="-apple-system"/>
              </a:rPr>
              <a:t>Flink</a:t>
            </a:r>
            <a:r>
              <a:rPr lang="zh-CN" altLang="en" dirty="0">
                <a:latin typeface="-apple-system"/>
              </a:rPr>
              <a:t>、</a:t>
            </a:r>
            <a:r>
              <a:rPr lang="en" altLang="zh-CN" dirty="0" err="1">
                <a:latin typeface="-apple-system"/>
              </a:rPr>
              <a:t>openLooKeng</a:t>
            </a:r>
            <a:r>
              <a:rPr lang="zh-CN" altLang="en" dirty="0">
                <a:latin typeface="-apple-system"/>
              </a:rPr>
              <a:t>（</a:t>
            </a:r>
            <a:r>
              <a:rPr lang="zh-CN" altLang="en-US" dirty="0">
                <a:latin typeface="-apple-system"/>
              </a:rPr>
              <a:t>基于</a:t>
            </a:r>
            <a:r>
              <a:rPr lang="en" altLang="zh-CN" dirty="0">
                <a:latin typeface="-apple-system"/>
              </a:rPr>
              <a:t>Apache Presto</a:t>
            </a:r>
            <a:r>
              <a:rPr lang="zh-CN" altLang="en" dirty="0">
                <a:latin typeface="-apple-system"/>
              </a:rPr>
              <a:t>）</a:t>
            </a:r>
            <a:r>
              <a:rPr lang="zh-CN" altLang="en-US" dirty="0">
                <a:latin typeface="-apple-system"/>
              </a:rPr>
              <a:t>生态，提供一站式的流处理、批处理、交互式分析的</a:t>
            </a:r>
            <a:r>
              <a:rPr lang="en" altLang="zh-CN" dirty="0">
                <a:latin typeface="-apple-system"/>
              </a:rPr>
              <a:t>Serverless</a:t>
            </a:r>
            <a:r>
              <a:rPr lang="zh-CN" altLang="en-US" dirty="0">
                <a:latin typeface="-apple-system"/>
              </a:rPr>
              <a:t>融合处理分析服务。企业使用标准</a:t>
            </a:r>
            <a:r>
              <a:rPr lang="en" altLang="zh-CN" dirty="0">
                <a:latin typeface="-apple-system"/>
              </a:rPr>
              <a:t>SQL</a:t>
            </a:r>
            <a:r>
              <a:rPr lang="zh-CN" altLang="en" dirty="0">
                <a:latin typeface="-apple-system"/>
              </a:rPr>
              <a:t>、</a:t>
            </a:r>
            <a:r>
              <a:rPr lang="en" altLang="zh-CN" dirty="0">
                <a:latin typeface="-apple-system"/>
              </a:rPr>
              <a:t>Spark</a:t>
            </a:r>
            <a:r>
              <a:rPr lang="zh-CN" altLang="en" dirty="0">
                <a:latin typeface="-apple-system"/>
              </a:rPr>
              <a:t>、</a:t>
            </a:r>
            <a:r>
              <a:rPr lang="en" altLang="zh-CN" dirty="0" err="1">
                <a:latin typeface="-apple-system"/>
              </a:rPr>
              <a:t>Flink</a:t>
            </a:r>
            <a:r>
              <a:rPr lang="zh-CN" altLang="en-US" dirty="0">
                <a:latin typeface="-apple-system"/>
              </a:rPr>
              <a:t>程序就可轻松完成多数据源的联合计算分析，挖掘和探索数据价值</a:t>
            </a:r>
            <a:endParaRPr lang="zh-CN" altLang="en-US" dirty="0"/>
          </a:p>
        </p:txBody>
      </p:sp>
    </p:spTree>
    <p:extLst>
      <p:ext uri="{BB962C8B-B14F-4D97-AF65-F5344CB8AC3E}">
        <p14:creationId xmlns:p14="http://schemas.microsoft.com/office/powerpoint/2010/main" val="278382579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11A93-9B63-CC4D-B1D3-039E30593B89}"/>
              </a:ext>
            </a:extLst>
          </p:cNvPr>
          <p:cNvSpPr>
            <a:spLocks noGrp="1"/>
          </p:cNvSpPr>
          <p:nvPr>
            <p:ph type="ctrTitle"/>
          </p:nvPr>
        </p:nvSpPr>
        <p:spPr/>
        <p:txBody>
          <a:bodyPr/>
          <a:lstStyle/>
          <a:p>
            <a:pPr algn="ctr"/>
            <a:r>
              <a:rPr kumimoji="1" lang="en-US" altLang="zh-CN" dirty="0"/>
              <a:t>The END</a:t>
            </a:r>
            <a:endParaRPr kumimoji="1" lang="zh-CN" altLang="en-US" dirty="0"/>
          </a:p>
        </p:txBody>
      </p:sp>
    </p:spTree>
    <p:extLst>
      <p:ext uri="{BB962C8B-B14F-4D97-AF65-F5344CB8AC3E}">
        <p14:creationId xmlns:p14="http://schemas.microsoft.com/office/powerpoint/2010/main" val="2853523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923541-7613-0549-8ABA-AAFAFC1421B5}"/>
              </a:ext>
            </a:extLst>
          </p:cNvPr>
          <p:cNvSpPr>
            <a:spLocks noGrp="1"/>
          </p:cNvSpPr>
          <p:nvPr>
            <p:ph type="title"/>
          </p:nvPr>
        </p:nvSpPr>
        <p:spPr/>
        <p:txBody>
          <a:bodyPr/>
          <a:lstStyle/>
          <a:p>
            <a:r>
              <a:rPr kumimoji="1" lang="zh-CN" altLang="en-US" dirty="0"/>
              <a:t>元数据（</a:t>
            </a:r>
            <a:r>
              <a:rPr kumimoji="1" lang="en-US" altLang="zh-CN" dirty="0" err="1"/>
              <a:t>MetaData</a:t>
            </a:r>
            <a:r>
              <a:rPr kumimoji="1" lang="zh-CN" altLang="en-US" dirty="0"/>
              <a:t>）</a:t>
            </a:r>
          </a:p>
        </p:txBody>
      </p:sp>
      <p:sp>
        <p:nvSpPr>
          <p:cNvPr id="3" name="内容占位符 2">
            <a:extLst>
              <a:ext uri="{FF2B5EF4-FFF2-40B4-BE49-F238E27FC236}">
                <a16:creationId xmlns:a16="http://schemas.microsoft.com/office/drawing/2014/main" id="{875C507A-5AD5-7449-9045-85BCEC19F969}"/>
              </a:ext>
            </a:extLst>
          </p:cNvPr>
          <p:cNvSpPr>
            <a:spLocks noGrp="1"/>
          </p:cNvSpPr>
          <p:nvPr>
            <p:ph idx="1"/>
          </p:nvPr>
        </p:nvSpPr>
        <p:spPr/>
        <p:txBody>
          <a:bodyPr/>
          <a:lstStyle/>
          <a:p>
            <a:r>
              <a:rPr kumimoji="1" lang="zh-CN" altLang="en-US" dirty="0"/>
              <a:t>多主</a:t>
            </a:r>
            <a:endParaRPr kumimoji="1" lang="en-US" altLang="zh-CN" dirty="0"/>
          </a:p>
          <a:p>
            <a:pPr lvl="1"/>
            <a:r>
              <a:rPr kumimoji="1" lang="en-US" altLang="zh-CN" dirty="0"/>
              <a:t>Tablet </a:t>
            </a:r>
            <a:r>
              <a:rPr kumimoji="1" lang="zh-CN" altLang="en-US" dirty="0"/>
              <a:t>位置以及副本位置</a:t>
            </a:r>
            <a:endParaRPr kumimoji="1" lang="en-US" altLang="zh-CN" dirty="0"/>
          </a:p>
          <a:p>
            <a:pPr lvl="1"/>
            <a:r>
              <a:rPr kumimoji="1" lang="zh-CN" altLang="en-US" dirty="0"/>
              <a:t>表元数据</a:t>
            </a:r>
            <a:endParaRPr kumimoji="1" lang="en-US" altLang="zh-CN" dirty="0"/>
          </a:p>
          <a:p>
            <a:pPr lvl="1"/>
            <a:r>
              <a:rPr kumimoji="1" lang="zh-CN" altLang="en-US" dirty="0"/>
              <a:t>均衡负载（</a:t>
            </a:r>
            <a:r>
              <a:rPr kumimoji="1" lang="en-US" altLang="zh-CN" dirty="0"/>
              <a:t>Tablet Server </a:t>
            </a:r>
            <a:r>
              <a:rPr kumimoji="1" lang="zh-CN" altLang="en-US" dirty="0"/>
              <a:t>的心跳， 复制的</a:t>
            </a:r>
            <a:r>
              <a:rPr kumimoji="1" lang="en-US" altLang="zh-CN" dirty="0"/>
              <a:t>Tablet </a:t>
            </a:r>
            <a:r>
              <a:rPr kumimoji="1" lang="zh-CN" altLang="en-US" dirty="0"/>
              <a:t>以及增在复制的</a:t>
            </a:r>
            <a:r>
              <a:rPr kumimoji="1" lang="en-US" altLang="zh-CN" dirty="0"/>
              <a:t> Tablet </a:t>
            </a:r>
          </a:p>
          <a:p>
            <a:r>
              <a:rPr kumimoji="1" lang="zh-CN" altLang="en-US" dirty="0"/>
              <a:t>在内存缓存所有数据加速性能</a:t>
            </a:r>
            <a:endParaRPr kumimoji="1" lang="en-US" altLang="zh-CN" dirty="0"/>
          </a:p>
          <a:p>
            <a:pPr lvl="1"/>
            <a:endParaRPr kumimoji="1" lang="en-US" altLang="zh-CN" dirty="0"/>
          </a:p>
          <a:p>
            <a:r>
              <a:rPr kumimoji="1" lang="zh-CN" altLang="en-US" dirty="0"/>
              <a:t>客户端配置 </a:t>
            </a:r>
            <a:r>
              <a:rPr kumimoji="1" lang="en-US" altLang="zh-CN" dirty="0"/>
              <a:t>Master</a:t>
            </a:r>
            <a:r>
              <a:rPr kumimoji="1" lang="zh-CN" altLang="en-US" dirty="0"/>
              <a:t> 地址</a:t>
            </a:r>
            <a:endParaRPr kumimoji="1" lang="en-US" altLang="zh-CN" dirty="0"/>
          </a:p>
          <a:p>
            <a:pPr lvl="1"/>
            <a:r>
              <a:rPr kumimoji="1" lang="zh-CN" altLang="en-US" dirty="0"/>
              <a:t>询问 </a:t>
            </a:r>
            <a:r>
              <a:rPr kumimoji="1" lang="en-US" altLang="zh-CN" dirty="0"/>
              <a:t>master </a:t>
            </a:r>
            <a:r>
              <a:rPr kumimoji="1" lang="zh-CN" altLang="en-US" dirty="0"/>
              <a:t>所需 </a:t>
            </a:r>
            <a:r>
              <a:rPr kumimoji="1" lang="en-US" altLang="zh-CN" dirty="0"/>
              <a:t>tablet </a:t>
            </a:r>
            <a:r>
              <a:rPr kumimoji="1" lang="zh-CN" altLang="en-US" dirty="0"/>
              <a:t>信息并且缓存</a:t>
            </a:r>
          </a:p>
        </p:txBody>
      </p:sp>
    </p:spTree>
    <p:extLst>
      <p:ext uri="{BB962C8B-B14F-4D97-AF65-F5344CB8AC3E}">
        <p14:creationId xmlns:p14="http://schemas.microsoft.com/office/powerpoint/2010/main" val="1395019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4A1A7-A552-9D41-ACE0-6E6254F856CF}"/>
              </a:ext>
            </a:extLst>
          </p:cNvPr>
          <p:cNvSpPr>
            <a:spLocks noGrp="1"/>
          </p:cNvSpPr>
          <p:nvPr>
            <p:ph type="title"/>
          </p:nvPr>
        </p:nvSpPr>
        <p:spPr/>
        <p:txBody>
          <a:bodyPr/>
          <a:lstStyle/>
          <a:p>
            <a:r>
              <a:rPr kumimoji="1" lang="en-US" altLang="zh-CN" dirty="0"/>
              <a:t>Raft </a:t>
            </a:r>
            <a:r>
              <a:rPr kumimoji="1" lang="zh-CN" altLang="en-US" dirty="0"/>
              <a:t>一致协议</a:t>
            </a:r>
          </a:p>
        </p:txBody>
      </p:sp>
      <p:pic>
        <p:nvPicPr>
          <p:cNvPr id="5" name="图片 4">
            <a:extLst>
              <a:ext uri="{FF2B5EF4-FFF2-40B4-BE49-F238E27FC236}">
                <a16:creationId xmlns:a16="http://schemas.microsoft.com/office/drawing/2014/main" id="{7A0F6A16-96BA-7B4A-A057-F4BB002C1E98}"/>
              </a:ext>
            </a:extLst>
          </p:cNvPr>
          <p:cNvPicPr>
            <a:picLocks noChangeAspect="1"/>
          </p:cNvPicPr>
          <p:nvPr/>
        </p:nvPicPr>
        <p:blipFill>
          <a:blip r:embed="rId2"/>
          <a:stretch>
            <a:fillRect/>
          </a:stretch>
        </p:blipFill>
        <p:spPr>
          <a:xfrm>
            <a:off x="998220" y="2353499"/>
            <a:ext cx="8610600" cy="3878468"/>
          </a:xfrm>
          <a:prstGeom prst="rect">
            <a:avLst/>
          </a:prstGeom>
        </p:spPr>
      </p:pic>
    </p:spTree>
    <p:extLst>
      <p:ext uri="{BB962C8B-B14F-4D97-AF65-F5344CB8AC3E}">
        <p14:creationId xmlns:p14="http://schemas.microsoft.com/office/powerpoint/2010/main" val="300799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6A0BF-3F4B-344A-AF09-699862C33D5A}"/>
              </a:ext>
            </a:extLst>
          </p:cNvPr>
          <p:cNvSpPr>
            <a:spLocks noGrp="1"/>
          </p:cNvSpPr>
          <p:nvPr>
            <p:ph type="title"/>
          </p:nvPr>
        </p:nvSpPr>
        <p:spPr/>
        <p:txBody>
          <a:bodyPr/>
          <a:lstStyle/>
          <a:p>
            <a:r>
              <a:rPr kumimoji="1" lang="zh-CN" altLang="en-US" dirty="0"/>
              <a:t>容错</a:t>
            </a:r>
          </a:p>
        </p:txBody>
      </p:sp>
      <p:sp>
        <p:nvSpPr>
          <p:cNvPr id="39" name="内容占位符 2">
            <a:extLst>
              <a:ext uri="{FF2B5EF4-FFF2-40B4-BE49-F238E27FC236}">
                <a16:creationId xmlns:a16="http://schemas.microsoft.com/office/drawing/2014/main" id="{FB3E590E-22DB-814A-A6EA-9B5C4336B697}"/>
              </a:ext>
            </a:extLst>
          </p:cNvPr>
          <p:cNvSpPr>
            <a:spLocks noGrp="1"/>
          </p:cNvSpPr>
          <p:nvPr>
            <p:ph idx="1"/>
          </p:nvPr>
        </p:nvSpPr>
        <p:spPr>
          <a:xfrm>
            <a:off x="685800" y="2194560"/>
            <a:ext cx="10820400" cy="4024125"/>
          </a:xfrm>
        </p:spPr>
        <p:txBody>
          <a:bodyPr/>
          <a:lstStyle/>
          <a:p>
            <a:r>
              <a:rPr kumimoji="1" lang="zh-CN" altLang="en-US" dirty="0"/>
              <a:t>从副本失败</a:t>
            </a:r>
            <a:endParaRPr kumimoji="1" lang="en-US" altLang="zh-CN" dirty="0"/>
          </a:p>
          <a:p>
            <a:pPr lvl="1"/>
            <a:r>
              <a:rPr kumimoji="1" lang="zh-CN" altLang="en-US" dirty="0"/>
              <a:t>主仍然获取大多数选票</a:t>
            </a:r>
            <a:endParaRPr kumimoji="1" lang="en-US" altLang="zh-CN" dirty="0"/>
          </a:p>
          <a:p>
            <a:pPr lvl="1"/>
            <a:r>
              <a:rPr kumimoji="1" lang="zh-CN" altLang="en-US" dirty="0"/>
              <a:t>从副本所在的</a:t>
            </a:r>
            <a:r>
              <a:rPr kumimoji="1" lang="en-US" altLang="zh-CN" dirty="0"/>
              <a:t>Table Server </a:t>
            </a:r>
            <a:r>
              <a:rPr kumimoji="1" lang="zh-CN" altLang="en-US" dirty="0"/>
              <a:t>在</a:t>
            </a:r>
            <a:r>
              <a:rPr kumimoji="1" lang="en-US" altLang="zh-CN" dirty="0"/>
              <a:t>5</a:t>
            </a:r>
            <a:r>
              <a:rPr kumimoji="1" lang="zh-CN" altLang="en-US" dirty="0"/>
              <a:t>分钟内重启加入，没有任何影响</a:t>
            </a:r>
            <a:endParaRPr kumimoji="1" lang="en-US" altLang="zh-CN" dirty="0"/>
          </a:p>
          <a:p>
            <a:pPr lvl="1"/>
            <a:endParaRPr kumimoji="1" lang="en-US" altLang="zh-CN" dirty="0"/>
          </a:p>
          <a:p>
            <a:r>
              <a:rPr kumimoji="1" lang="zh-CN" altLang="en-US" dirty="0"/>
              <a:t>主失败</a:t>
            </a:r>
            <a:endParaRPr kumimoji="1" lang="en-US" altLang="zh-CN" dirty="0"/>
          </a:p>
          <a:p>
            <a:pPr lvl="1"/>
            <a:r>
              <a:rPr kumimoji="1" lang="zh-CN" altLang="en-US" dirty="0"/>
              <a:t>从每 </a:t>
            </a:r>
            <a:r>
              <a:rPr kumimoji="1" lang="en-US" altLang="zh-CN" dirty="0"/>
              <a:t>1.5</a:t>
            </a:r>
            <a:r>
              <a:rPr kumimoji="1" lang="zh-CN" altLang="en-US" dirty="0"/>
              <a:t> 秒发送心跳</a:t>
            </a:r>
            <a:endParaRPr kumimoji="1" lang="en-US" altLang="zh-CN" dirty="0"/>
          </a:p>
          <a:p>
            <a:pPr lvl="1"/>
            <a:r>
              <a:rPr kumimoji="1" lang="en-US" altLang="zh-CN" dirty="0"/>
              <a:t>3</a:t>
            </a:r>
            <a:r>
              <a:rPr kumimoji="1" lang="zh-CN" altLang="en-US" dirty="0"/>
              <a:t>次心跳没有返回就发起选举请求，从其余节点选举主</a:t>
            </a:r>
            <a:endParaRPr kumimoji="1" lang="en-US" altLang="zh-CN" dirty="0"/>
          </a:p>
          <a:p>
            <a:pPr lvl="1"/>
            <a:r>
              <a:rPr kumimoji="1" lang="zh-CN" altLang="en-US" dirty="0"/>
              <a:t>五分钟内重启重新以候选人加入集群</a:t>
            </a:r>
            <a:endParaRPr kumimoji="1" lang="en-US" altLang="zh-CN" dirty="0"/>
          </a:p>
          <a:p>
            <a:pPr marL="457200" lvl="1" indent="0">
              <a:buNone/>
            </a:pPr>
            <a:endParaRPr kumimoji="1" lang="en-US" altLang="zh-CN" dirty="0"/>
          </a:p>
        </p:txBody>
      </p:sp>
    </p:spTree>
    <p:extLst>
      <p:ext uri="{BB962C8B-B14F-4D97-AF65-F5344CB8AC3E}">
        <p14:creationId xmlns:p14="http://schemas.microsoft.com/office/powerpoint/2010/main" val="2798327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0850C-0951-9D4E-9562-80E8719C1FDA}"/>
              </a:ext>
            </a:extLst>
          </p:cNvPr>
          <p:cNvSpPr>
            <a:spLocks noGrp="1"/>
          </p:cNvSpPr>
          <p:nvPr>
            <p:ph type="title"/>
          </p:nvPr>
        </p:nvSpPr>
        <p:spPr/>
        <p:txBody>
          <a:bodyPr/>
          <a:lstStyle/>
          <a:p>
            <a:r>
              <a:rPr kumimoji="1" lang="zh-CN" altLang="en-US" dirty="0"/>
              <a:t>容错</a:t>
            </a:r>
          </a:p>
        </p:txBody>
      </p:sp>
      <p:sp>
        <p:nvSpPr>
          <p:cNvPr id="3" name="内容占位符 2">
            <a:extLst>
              <a:ext uri="{FF2B5EF4-FFF2-40B4-BE49-F238E27FC236}">
                <a16:creationId xmlns:a16="http://schemas.microsoft.com/office/drawing/2014/main" id="{D061950D-E6EC-4F47-835D-9E01A06BD520}"/>
              </a:ext>
            </a:extLst>
          </p:cNvPr>
          <p:cNvSpPr>
            <a:spLocks noGrp="1"/>
          </p:cNvSpPr>
          <p:nvPr>
            <p:ph idx="1"/>
          </p:nvPr>
        </p:nvSpPr>
        <p:spPr/>
        <p:txBody>
          <a:bodyPr/>
          <a:lstStyle/>
          <a:p>
            <a:r>
              <a:rPr kumimoji="1" lang="zh-CN" altLang="en-US" dirty="0"/>
              <a:t>长久失败 </a:t>
            </a:r>
            <a:r>
              <a:rPr kumimoji="1" lang="en-US" altLang="zh-CN" dirty="0"/>
              <a:t>–</a:t>
            </a:r>
            <a:r>
              <a:rPr kumimoji="1" lang="zh-CN" altLang="en-US" dirty="0"/>
              <a:t> </a:t>
            </a:r>
            <a:r>
              <a:rPr kumimoji="1" lang="en-US" altLang="zh-CN" dirty="0"/>
              <a:t>Tablet </a:t>
            </a:r>
            <a:r>
              <a:rPr kumimoji="1" lang="zh-CN" altLang="en-US" dirty="0"/>
              <a:t>拷贝</a:t>
            </a:r>
            <a:endParaRPr kumimoji="1" lang="en-US" altLang="zh-CN" dirty="0"/>
          </a:p>
          <a:p>
            <a:pPr lvl="1"/>
            <a:r>
              <a:rPr kumimoji="1" lang="zh-CN" altLang="en-US" dirty="0"/>
              <a:t>主发现从副本已经失联 </a:t>
            </a:r>
            <a:r>
              <a:rPr kumimoji="1" lang="en-US" altLang="zh-CN" dirty="0"/>
              <a:t>5</a:t>
            </a:r>
            <a:r>
              <a:rPr kumimoji="1" lang="zh-CN" altLang="en-US" dirty="0"/>
              <a:t> 分钟</a:t>
            </a:r>
            <a:endParaRPr kumimoji="1" lang="en-US" altLang="zh-CN" dirty="0"/>
          </a:p>
          <a:p>
            <a:pPr lvl="1"/>
            <a:r>
              <a:rPr kumimoji="1" lang="zh-CN" altLang="en-US" dirty="0"/>
              <a:t>驱逐从节点</a:t>
            </a:r>
            <a:endParaRPr kumimoji="1" lang="en-US" altLang="zh-CN" dirty="0"/>
          </a:p>
          <a:p>
            <a:pPr lvl="1"/>
            <a:r>
              <a:rPr kumimoji="1" lang="zh-CN" altLang="en-US" dirty="0"/>
              <a:t>主节点重新选择一个新的副本</a:t>
            </a:r>
            <a:endParaRPr kumimoji="1" lang="en-US" altLang="zh-CN" dirty="0"/>
          </a:p>
          <a:p>
            <a:pPr lvl="1"/>
            <a:r>
              <a:rPr kumimoji="1" lang="zh-CN" altLang="en-US" dirty="0"/>
              <a:t>主副本将数据复制给新的副本</a:t>
            </a:r>
            <a:endParaRPr kumimoji="1" lang="en-US" altLang="zh-CN" dirty="0"/>
          </a:p>
          <a:p>
            <a:pPr lvl="1"/>
            <a:r>
              <a:rPr kumimoji="1" lang="zh-CN" altLang="en-US" dirty="0"/>
              <a:t>新副本被赋予投票权限</a:t>
            </a:r>
            <a:endParaRPr kumimoji="1" lang="en-US" altLang="zh-CN" dirty="0"/>
          </a:p>
          <a:p>
            <a:pPr lvl="1"/>
            <a:r>
              <a:rPr kumimoji="1" lang="zh-CN" altLang="en-US" dirty="0"/>
              <a:t>集群 </a:t>
            </a:r>
            <a:r>
              <a:rPr kumimoji="1" lang="en-US" altLang="zh-CN" dirty="0" err="1"/>
              <a:t>change_config</a:t>
            </a:r>
            <a:r>
              <a:rPr kumimoji="1" lang="en-US" altLang="zh-CN" dirty="0"/>
              <a:t> </a:t>
            </a:r>
            <a:r>
              <a:rPr kumimoji="1" lang="zh-CN" altLang="en-US" dirty="0"/>
              <a:t>添加或者删除 </a:t>
            </a:r>
            <a:r>
              <a:rPr kumimoji="1" lang="en-US" altLang="zh-CN" dirty="0"/>
              <a:t>tablet server </a:t>
            </a:r>
            <a:r>
              <a:rPr kumimoji="1" lang="zh-CN" altLang="en-US" dirty="0"/>
              <a:t>一个 </a:t>
            </a:r>
            <a:r>
              <a:rPr kumimoji="1" lang="en-US" altLang="zh-CN" dirty="0"/>
              <a:t>tablet</a:t>
            </a:r>
          </a:p>
          <a:p>
            <a:pPr lvl="1"/>
            <a:endParaRPr kumimoji="1" lang="zh-CN" altLang="en-US" dirty="0"/>
          </a:p>
        </p:txBody>
      </p:sp>
    </p:spTree>
    <p:extLst>
      <p:ext uri="{BB962C8B-B14F-4D97-AF65-F5344CB8AC3E}">
        <p14:creationId xmlns:p14="http://schemas.microsoft.com/office/powerpoint/2010/main" val="1260132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6ED2C-5F40-4A4E-AE36-8763D99A21E3}"/>
              </a:ext>
            </a:extLst>
          </p:cNvPr>
          <p:cNvSpPr>
            <a:spLocks noGrp="1"/>
          </p:cNvSpPr>
          <p:nvPr>
            <p:ph type="title"/>
          </p:nvPr>
        </p:nvSpPr>
        <p:spPr/>
        <p:txBody>
          <a:bodyPr/>
          <a:lstStyle/>
          <a:p>
            <a:r>
              <a:rPr kumimoji="1" lang="en-US" altLang="zh-CN" dirty="0"/>
              <a:t>LSM</a:t>
            </a:r>
            <a:r>
              <a:rPr kumimoji="1" lang="zh-CN" altLang="en-US" dirty="0"/>
              <a:t> </a:t>
            </a:r>
            <a:r>
              <a:rPr kumimoji="1" lang="en-US" altLang="zh-CN" dirty="0"/>
              <a:t>VS</a:t>
            </a:r>
            <a:r>
              <a:rPr kumimoji="1" lang="zh-CN" altLang="en-US" dirty="0"/>
              <a:t> </a:t>
            </a:r>
            <a:r>
              <a:rPr kumimoji="1" lang="en-US" altLang="zh-CN" dirty="0"/>
              <a:t>KUDU</a:t>
            </a:r>
            <a:endParaRPr kumimoji="1" lang="zh-CN" altLang="en-US" dirty="0"/>
          </a:p>
        </p:txBody>
      </p:sp>
      <p:sp>
        <p:nvSpPr>
          <p:cNvPr id="3" name="内容占位符 2">
            <a:extLst>
              <a:ext uri="{FF2B5EF4-FFF2-40B4-BE49-F238E27FC236}">
                <a16:creationId xmlns:a16="http://schemas.microsoft.com/office/drawing/2014/main" id="{A15913C9-9920-FF43-AC2B-410C68CFF4ED}"/>
              </a:ext>
            </a:extLst>
          </p:cNvPr>
          <p:cNvSpPr>
            <a:spLocks noGrp="1"/>
          </p:cNvSpPr>
          <p:nvPr>
            <p:ph idx="1"/>
          </p:nvPr>
        </p:nvSpPr>
        <p:spPr/>
        <p:txBody>
          <a:bodyPr/>
          <a:lstStyle/>
          <a:p>
            <a:r>
              <a:rPr kumimoji="1" lang="en-US" altLang="zh-CN" dirty="0"/>
              <a:t>LSM</a:t>
            </a:r>
            <a:r>
              <a:rPr kumimoji="1" lang="zh-CN" altLang="en-US" dirty="0"/>
              <a:t> </a:t>
            </a:r>
            <a:r>
              <a:rPr kumimoji="1" lang="en-US" altLang="zh-CN" dirty="0"/>
              <a:t>–</a:t>
            </a:r>
            <a:r>
              <a:rPr kumimoji="1" lang="zh-CN" altLang="en-US" dirty="0"/>
              <a:t> </a:t>
            </a:r>
            <a:r>
              <a:rPr kumimoji="1" lang="en-US" altLang="zh-CN" dirty="0"/>
              <a:t>Log</a:t>
            </a:r>
            <a:r>
              <a:rPr kumimoji="1" lang="zh-CN" altLang="en-US" dirty="0"/>
              <a:t> </a:t>
            </a:r>
            <a:r>
              <a:rPr kumimoji="1" lang="en-US" altLang="zh-CN" dirty="0"/>
              <a:t>Structured Merge(</a:t>
            </a:r>
            <a:r>
              <a:rPr kumimoji="1" lang="en-US" altLang="zh-CN" dirty="0" err="1"/>
              <a:t>Hbase</a:t>
            </a:r>
            <a:r>
              <a:rPr kumimoji="1" lang="en-US" altLang="zh-CN" dirty="0"/>
              <a:t> , Cassandra)</a:t>
            </a:r>
          </a:p>
          <a:p>
            <a:pPr lvl="1"/>
            <a:r>
              <a:rPr kumimoji="1" lang="zh-CN" altLang="en-US" dirty="0"/>
              <a:t>插入更新至一个内存 </a:t>
            </a:r>
            <a:r>
              <a:rPr kumimoji="1" lang="en-US" altLang="zh-CN" dirty="0"/>
              <a:t>Map</a:t>
            </a:r>
            <a:r>
              <a:rPr kumimoji="1" lang="zh-CN" altLang="en-US" dirty="0"/>
              <a:t>（</a:t>
            </a:r>
            <a:r>
              <a:rPr kumimoji="1" lang="en-US" altLang="zh-CN" dirty="0" err="1"/>
              <a:t>MemStore</a:t>
            </a:r>
            <a:r>
              <a:rPr kumimoji="1" lang="en-US" altLang="zh-CN" dirty="0"/>
              <a:t>)</a:t>
            </a:r>
            <a:r>
              <a:rPr kumimoji="1" lang="zh-CN" altLang="en-US" dirty="0"/>
              <a:t> ， 稍后批量写入磁盘</a:t>
            </a:r>
            <a:r>
              <a:rPr kumimoji="1" lang="en-US" altLang="zh-CN" dirty="0"/>
              <a:t>(</a:t>
            </a:r>
            <a:r>
              <a:rPr kumimoji="1" lang="en-US" altLang="zh-CN" dirty="0" err="1"/>
              <a:t>Hfile</a:t>
            </a:r>
            <a:r>
              <a:rPr kumimoji="1" lang="en-US" altLang="zh-CN" dirty="0"/>
              <a:t>/SSTABLE)</a:t>
            </a:r>
          </a:p>
          <a:p>
            <a:pPr lvl="1"/>
            <a:r>
              <a:rPr kumimoji="1" lang="zh-CN" altLang="en-US" dirty="0"/>
              <a:t>从正在</a:t>
            </a:r>
            <a:r>
              <a:rPr kumimoji="1" lang="en-US" altLang="zh-CN" dirty="0"/>
              <a:t>Merge</a:t>
            </a:r>
            <a:r>
              <a:rPr kumimoji="1" lang="zh-CN" altLang="en-US" dirty="0"/>
              <a:t>的</a:t>
            </a:r>
            <a:r>
              <a:rPr kumimoji="1" lang="en-US" altLang="zh-CN" dirty="0"/>
              <a:t>HFILE </a:t>
            </a:r>
            <a:r>
              <a:rPr kumimoji="1" lang="zh-CN" altLang="en-US" dirty="0"/>
              <a:t>上读取数据</a:t>
            </a:r>
            <a:endParaRPr kumimoji="1" lang="en-US" altLang="zh-CN" dirty="0"/>
          </a:p>
          <a:p>
            <a:r>
              <a:rPr kumimoji="1" lang="en-US" altLang="zh-CN" dirty="0"/>
              <a:t>KUDU</a:t>
            </a:r>
          </a:p>
          <a:p>
            <a:pPr lvl="1"/>
            <a:r>
              <a:rPr kumimoji="1" lang="zh-CN" altLang="en-US" dirty="0"/>
              <a:t>使用 </a:t>
            </a:r>
            <a:r>
              <a:rPr kumimoji="1" lang="en-US" altLang="zh-CN" dirty="0" err="1"/>
              <a:t>Memstore</a:t>
            </a:r>
            <a:r>
              <a:rPr kumimoji="1" lang="en-US" altLang="zh-CN" dirty="0"/>
              <a:t> </a:t>
            </a:r>
            <a:r>
              <a:rPr kumimoji="1" lang="zh-CN" altLang="en-US" dirty="0"/>
              <a:t>以及</a:t>
            </a:r>
            <a:r>
              <a:rPr kumimoji="1" lang="en-US" altLang="zh-CN" dirty="0"/>
              <a:t>Compaction(</a:t>
            </a:r>
            <a:r>
              <a:rPr kumimoji="1" lang="zh-CN" altLang="en-US" dirty="0"/>
              <a:t>压缩</a:t>
            </a:r>
            <a:r>
              <a:rPr kumimoji="1" lang="en-US" altLang="zh-CN" dirty="0"/>
              <a:t>)</a:t>
            </a:r>
            <a:r>
              <a:rPr kumimoji="1" lang="zh-CN" altLang="en-US" dirty="0"/>
              <a:t> 优点</a:t>
            </a:r>
            <a:endParaRPr kumimoji="1" lang="en-US" altLang="zh-CN" dirty="0"/>
          </a:p>
          <a:p>
            <a:pPr lvl="1"/>
            <a:r>
              <a:rPr kumimoji="1" lang="zh-CN" altLang="en-US" dirty="0"/>
              <a:t>慢写换取快速读，尤其在扫描时候</a:t>
            </a:r>
            <a:endParaRPr kumimoji="1" lang="en-US" altLang="zh-CN" dirty="0"/>
          </a:p>
          <a:p>
            <a:pPr lvl="1"/>
            <a:r>
              <a:rPr kumimoji="1" lang="zh-CN" altLang="en-US" dirty="0"/>
              <a:t>更加复杂</a:t>
            </a:r>
            <a:endParaRPr kumimoji="1" lang="en-US" altLang="zh-CN" dirty="0"/>
          </a:p>
          <a:p>
            <a:pPr lvl="1"/>
            <a:endParaRPr kumimoji="1" lang="en-US" altLang="zh-CN" dirty="0"/>
          </a:p>
        </p:txBody>
      </p:sp>
    </p:spTree>
    <p:extLst>
      <p:ext uri="{BB962C8B-B14F-4D97-AF65-F5344CB8AC3E}">
        <p14:creationId xmlns:p14="http://schemas.microsoft.com/office/powerpoint/2010/main" val="400831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F9803-9F16-0443-802F-C2C4C2E0515F}"/>
              </a:ext>
            </a:extLst>
          </p:cNvPr>
          <p:cNvSpPr>
            <a:spLocks noGrp="1"/>
          </p:cNvSpPr>
          <p:nvPr>
            <p:ph type="title"/>
          </p:nvPr>
        </p:nvSpPr>
        <p:spPr/>
        <p:txBody>
          <a:bodyPr/>
          <a:lstStyle/>
          <a:p>
            <a:r>
              <a:rPr kumimoji="1" lang="en-US" altLang="zh-CN" dirty="0"/>
              <a:t>LSM Insert </a:t>
            </a:r>
            <a:r>
              <a:rPr kumimoji="1" lang="zh-CN" altLang="en-US" dirty="0"/>
              <a:t>路径</a:t>
            </a:r>
          </a:p>
        </p:txBody>
      </p:sp>
      <p:pic>
        <p:nvPicPr>
          <p:cNvPr id="5" name="图片 4">
            <a:extLst>
              <a:ext uri="{FF2B5EF4-FFF2-40B4-BE49-F238E27FC236}">
                <a16:creationId xmlns:a16="http://schemas.microsoft.com/office/drawing/2014/main" id="{9FAE1BDA-E9A2-DF45-B749-8434282DE44B}"/>
              </a:ext>
            </a:extLst>
          </p:cNvPr>
          <p:cNvPicPr>
            <a:picLocks noChangeAspect="1"/>
          </p:cNvPicPr>
          <p:nvPr/>
        </p:nvPicPr>
        <p:blipFill>
          <a:blip r:embed="rId2"/>
          <a:stretch>
            <a:fillRect/>
          </a:stretch>
        </p:blipFill>
        <p:spPr>
          <a:xfrm>
            <a:off x="1040130" y="2690284"/>
            <a:ext cx="7094220" cy="3544096"/>
          </a:xfrm>
          <a:prstGeom prst="rect">
            <a:avLst/>
          </a:prstGeom>
        </p:spPr>
      </p:pic>
    </p:spTree>
    <p:extLst>
      <p:ext uri="{BB962C8B-B14F-4D97-AF65-F5344CB8AC3E}">
        <p14:creationId xmlns:p14="http://schemas.microsoft.com/office/powerpoint/2010/main" val="2460148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48ADE-9A04-9542-BE6F-9CCC83E2B691}"/>
              </a:ext>
            </a:extLst>
          </p:cNvPr>
          <p:cNvSpPr>
            <a:spLocks noGrp="1"/>
          </p:cNvSpPr>
          <p:nvPr>
            <p:ph type="title"/>
          </p:nvPr>
        </p:nvSpPr>
        <p:spPr/>
        <p:txBody>
          <a:bodyPr/>
          <a:lstStyle/>
          <a:p>
            <a:r>
              <a:rPr kumimoji="1" lang="en-US" altLang="zh-CN" dirty="0"/>
              <a:t>LSM </a:t>
            </a:r>
            <a:r>
              <a:rPr kumimoji="1" lang="zh-CN" altLang="en-US" dirty="0"/>
              <a:t>更新路径</a:t>
            </a:r>
          </a:p>
        </p:txBody>
      </p:sp>
      <p:pic>
        <p:nvPicPr>
          <p:cNvPr id="5" name="图片 4">
            <a:extLst>
              <a:ext uri="{FF2B5EF4-FFF2-40B4-BE49-F238E27FC236}">
                <a16:creationId xmlns:a16="http://schemas.microsoft.com/office/drawing/2014/main" id="{1D1A9632-74A1-704F-AC2E-C0DF22AFD08E}"/>
              </a:ext>
            </a:extLst>
          </p:cNvPr>
          <p:cNvPicPr>
            <a:picLocks noChangeAspect="1"/>
          </p:cNvPicPr>
          <p:nvPr/>
        </p:nvPicPr>
        <p:blipFill>
          <a:blip r:embed="rId2"/>
          <a:stretch>
            <a:fillRect/>
          </a:stretch>
        </p:blipFill>
        <p:spPr>
          <a:xfrm>
            <a:off x="640080" y="2472125"/>
            <a:ext cx="9224010" cy="3998419"/>
          </a:xfrm>
          <a:prstGeom prst="rect">
            <a:avLst/>
          </a:prstGeom>
        </p:spPr>
      </p:pic>
    </p:spTree>
    <p:extLst>
      <p:ext uri="{BB962C8B-B14F-4D97-AF65-F5344CB8AC3E}">
        <p14:creationId xmlns:p14="http://schemas.microsoft.com/office/powerpoint/2010/main" val="2711719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C7662-23AD-5A45-B36C-8380B673BB1D}"/>
              </a:ext>
            </a:extLst>
          </p:cNvPr>
          <p:cNvSpPr>
            <a:spLocks noGrp="1"/>
          </p:cNvSpPr>
          <p:nvPr>
            <p:ph type="title"/>
          </p:nvPr>
        </p:nvSpPr>
        <p:spPr/>
        <p:txBody>
          <a:bodyPr/>
          <a:lstStyle/>
          <a:p>
            <a:r>
              <a:rPr kumimoji="1" lang="en-US" altLang="zh-CN" dirty="0"/>
              <a:t>LSM</a:t>
            </a:r>
            <a:r>
              <a:rPr kumimoji="1" lang="zh-CN" altLang="en-US" dirty="0"/>
              <a:t>读路径</a:t>
            </a:r>
          </a:p>
        </p:txBody>
      </p:sp>
      <p:pic>
        <p:nvPicPr>
          <p:cNvPr id="5" name="内容占位符 4">
            <a:extLst>
              <a:ext uri="{FF2B5EF4-FFF2-40B4-BE49-F238E27FC236}">
                <a16:creationId xmlns:a16="http://schemas.microsoft.com/office/drawing/2014/main" id="{D83C90E1-DD4F-4043-A88A-EC18B177C898}"/>
              </a:ext>
            </a:extLst>
          </p:cNvPr>
          <p:cNvPicPr>
            <a:picLocks noGrp="1" noChangeAspect="1"/>
          </p:cNvPicPr>
          <p:nvPr>
            <p:ph idx="1"/>
          </p:nvPr>
        </p:nvPicPr>
        <p:blipFill>
          <a:blip r:embed="rId2"/>
          <a:stretch>
            <a:fillRect/>
          </a:stretch>
        </p:blipFill>
        <p:spPr>
          <a:xfrm>
            <a:off x="1567030" y="2193925"/>
            <a:ext cx="9057939" cy="4024313"/>
          </a:xfrm>
        </p:spPr>
      </p:pic>
    </p:spTree>
    <p:extLst>
      <p:ext uri="{BB962C8B-B14F-4D97-AF65-F5344CB8AC3E}">
        <p14:creationId xmlns:p14="http://schemas.microsoft.com/office/powerpoint/2010/main" val="2000328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168D1-710E-5C43-9F22-E5A6DF6F5EE3}"/>
              </a:ext>
            </a:extLst>
          </p:cNvPr>
          <p:cNvSpPr>
            <a:spLocks noGrp="1"/>
          </p:cNvSpPr>
          <p:nvPr>
            <p:ph type="title"/>
          </p:nvPr>
        </p:nvSpPr>
        <p:spPr/>
        <p:txBody>
          <a:bodyPr/>
          <a:lstStyle/>
          <a:p>
            <a:r>
              <a:rPr kumimoji="1" lang="en-US" altLang="zh-CN" dirty="0"/>
              <a:t>KUDU</a:t>
            </a:r>
            <a:r>
              <a:rPr kumimoji="1" lang="zh-CN" altLang="en-US" dirty="0"/>
              <a:t> </a:t>
            </a:r>
            <a:r>
              <a:rPr kumimoji="1" lang="en-US" altLang="zh-CN" dirty="0"/>
              <a:t>Insert</a:t>
            </a:r>
            <a:endParaRPr kumimoji="1" lang="zh-CN" altLang="en-US" dirty="0"/>
          </a:p>
        </p:txBody>
      </p:sp>
      <p:pic>
        <p:nvPicPr>
          <p:cNvPr id="5" name="图片 4">
            <a:extLst>
              <a:ext uri="{FF2B5EF4-FFF2-40B4-BE49-F238E27FC236}">
                <a16:creationId xmlns:a16="http://schemas.microsoft.com/office/drawing/2014/main" id="{B2C425B0-96D1-564C-8088-C6CEF5D2030D}"/>
              </a:ext>
            </a:extLst>
          </p:cNvPr>
          <p:cNvPicPr>
            <a:picLocks noChangeAspect="1"/>
          </p:cNvPicPr>
          <p:nvPr/>
        </p:nvPicPr>
        <p:blipFill>
          <a:blip r:embed="rId2"/>
          <a:stretch>
            <a:fillRect/>
          </a:stretch>
        </p:blipFill>
        <p:spPr>
          <a:xfrm>
            <a:off x="685800" y="2444868"/>
            <a:ext cx="6813550" cy="4093091"/>
          </a:xfrm>
          <a:prstGeom prst="rect">
            <a:avLst/>
          </a:prstGeom>
        </p:spPr>
      </p:pic>
      <p:sp>
        <p:nvSpPr>
          <p:cNvPr id="6" name="内容占位符 2">
            <a:extLst>
              <a:ext uri="{FF2B5EF4-FFF2-40B4-BE49-F238E27FC236}">
                <a16:creationId xmlns:a16="http://schemas.microsoft.com/office/drawing/2014/main" id="{1A6A69BA-FCD6-5944-8D00-BC33A17F2E25}"/>
              </a:ext>
            </a:extLst>
          </p:cNvPr>
          <p:cNvSpPr>
            <a:spLocks noGrp="1"/>
          </p:cNvSpPr>
          <p:nvPr>
            <p:ph idx="1"/>
          </p:nvPr>
        </p:nvSpPr>
        <p:spPr>
          <a:xfrm>
            <a:off x="8180070" y="2320290"/>
            <a:ext cx="3326130" cy="3898395"/>
          </a:xfrm>
        </p:spPr>
        <p:txBody>
          <a:bodyPr>
            <a:normAutofit/>
          </a:bodyPr>
          <a:lstStyle/>
          <a:p>
            <a:pPr lvl="1"/>
            <a:r>
              <a:rPr kumimoji="1" lang="zh-CN" altLang="en-US" dirty="0"/>
              <a:t>数据插入到至内存 </a:t>
            </a:r>
            <a:r>
              <a:rPr kumimoji="1" lang="en-US" altLang="zh-CN" dirty="0" err="1"/>
              <a:t>MemRowSet</a:t>
            </a:r>
            <a:endParaRPr kumimoji="1" lang="en-US" altLang="zh-CN" dirty="0"/>
          </a:p>
          <a:p>
            <a:pPr lvl="1"/>
            <a:r>
              <a:rPr kumimoji="1" lang="zh-CN" altLang="en-US" dirty="0"/>
              <a:t>所有数据插入之前使用</a:t>
            </a:r>
            <a:r>
              <a:rPr kumimoji="1" lang="en-US" altLang="zh-CN" dirty="0" err="1"/>
              <a:t>BloomFilter</a:t>
            </a:r>
            <a:r>
              <a:rPr kumimoji="1" lang="zh-CN" altLang="en-US" dirty="0"/>
              <a:t>和 </a:t>
            </a:r>
            <a:r>
              <a:rPr kumimoji="1" lang="en-US" altLang="zh-CN" dirty="0"/>
              <a:t>interval tree </a:t>
            </a:r>
            <a:r>
              <a:rPr kumimoji="1" lang="zh-CN" altLang="en-US" dirty="0"/>
              <a:t>检查数据是否存在</a:t>
            </a:r>
            <a:endParaRPr kumimoji="1" lang="en-US" altLang="zh-CN" dirty="0"/>
          </a:p>
          <a:p>
            <a:pPr lvl="1"/>
            <a:endParaRPr kumimoji="1" lang="en-US" altLang="zh-CN" dirty="0"/>
          </a:p>
        </p:txBody>
      </p:sp>
    </p:spTree>
    <p:extLst>
      <p:ext uri="{BB962C8B-B14F-4D97-AF65-F5344CB8AC3E}">
        <p14:creationId xmlns:p14="http://schemas.microsoft.com/office/powerpoint/2010/main" val="1935984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59C0-8CA9-7D4F-BE1C-966BE1700B98}"/>
              </a:ext>
            </a:extLst>
          </p:cNvPr>
          <p:cNvSpPr>
            <a:spLocks noGrp="1"/>
          </p:cNvSpPr>
          <p:nvPr>
            <p:ph type="ctrTitle"/>
          </p:nvPr>
        </p:nvSpPr>
        <p:spPr/>
        <p:txBody>
          <a:bodyPr/>
          <a:lstStyle/>
          <a:p>
            <a:pPr algn="ctr"/>
            <a:r>
              <a:rPr lang="en-US" dirty="0">
                <a:latin typeface="Microsoft YaHei" panose="020B0503020204020204" pitchFamily="34" charset="-122"/>
                <a:ea typeface="Microsoft YaHei" panose="020B0503020204020204" pitchFamily="34" charset="-122"/>
              </a:rPr>
              <a:t>KUDU</a:t>
            </a:r>
          </a:p>
        </p:txBody>
      </p:sp>
      <p:sp>
        <p:nvSpPr>
          <p:cNvPr id="3" name="Subtitle 2">
            <a:extLst>
              <a:ext uri="{FF2B5EF4-FFF2-40B4-BE49-F238E27FC236}">
                <a16:creationId xmlns:a16="http://schemas.microsoft.com/office/drawing/2014/main" id="{E9E01DBF-C4A9-2648-B2B9-C336EB602A6B}"/>
              </a:ext>
            </a:extLst>
          </p:cNvPr>
          <p:cNvSpPr>
            <a:spLocks noGrp="1"/>
          </p:cNvSpPr>
          <p:nvPr>
            <p:ph type="subTitle" idx="1"/>
          </p:nvPr>
        </p:nvSpPr>
        <p:spPr>
          <a:xfrm>
            <a:off x="1371600" y="3655061"/>
            <a:ext cx="9448800" cy="685800"/>
          </a:xfrm>
        </p:spPr>
        <p:txBody>
          <a:bodyPr/>
          <a:lstStyle/>
          <a:p>
            <a:pPr algn="ctr"/>
            <a:r>
              <a:rPr lang="en-US" dirty="0" err="1"/>
              <a:t>流玉</a:t>
            </a:r>
            <a:endParaRPr lang="en-US" dirty="0"/>
          </a:p>
        </p:txBody>
      </p:sp>
      <p:cxnSp>
        <p:nvCxnSpPr>
          <p:cNvPr id="5" name="直线连接符 4">
            <a:extLst>
              <a:ext uri="{FF2B5EF4-FFF2-40B4-BE49-F238E27FC236}">
                <a16:creationId xmlns:a16="http://schemas.microsoft.com/office/drawing/2014/main" id="{05310971-F2EF-124F-A54C-714B1391CD82}"/>
              </a:ext>
            </a:extLst>
          </p:cNvPr>
          <p:cNvCxnSpPr/>
          <p:nvPr/>
        </p:nvCxnSpPr>
        <p:spPr>
          <a:xfrm>
            <a:off x="1268730" y="3632201"/>
            <a:ext cx="9551670" cy="0"/>
          </a:xfrm>
          <a:prstGeom prst="line">
            <a:avLst/>
          </a:prstGeom>
          <a:ln>
            <a:solidFill>
              <a:schemeClr val="tx1">
                <a:alpha val="5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350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879F3-45E4-6E41-BE41-15605A5E2AFA}"/>
              </a:ext>
            </a:extLst>
          </p:cNvPr>
          <p:cNvSpPr>
            <a:spLocks noGrp="1"/>
          </p:cNvSpPr>
          <p:nvPr>
            <p:ph type="title"/>
          </p:nvPr>
        </p:nvSpPr>
        <p:spPr/>
        <p:txBody>
          <a:bodyPr/>
          <a:lstStyle/>
          <a:p>
            <a:r>
              <a:rPr kumimoji="1" lang="en-US" altLang="zh-CN" dirty="0"/>
              <a:t>KUDU</a:t>
            </a:r>
            <a:r>
              <a:rPr kumimoji="1" lang="zh-CN" altLang="en-US" dirty="0"/>
              <a:t> </a:t>
            </a:r>
            <a:r>
              <a:rPr kumimoji="1" lang="en-US" altLang="zh-CN" dirty="0"/>
              <a:t>Update</a:t>
            </a:r>
            <a:endParaRPr kumimoji="1" lang="zh-CN" altLang="en-US" dirty="0"/>
          </a:p>
        </p:txBody>
      </p:sp>
      <p:pic>
        <p:nvPicPr>
          <p:cNvPr id="5" name="内容占位符 4">
            <a:extLst>
              <a:ext uri="{FF2B5EF4-FFF2-40B4-BE49-F238E27FC236}">
                <a16:creationId xmlns:a16="http://schemas.microsoft.com/office/drawing/2014/main" id="{4828CEEE-D034-ED40-8BFE-46FA000E8920}"/>
              </a:ext>
            </a:extLst>
          </p:cNvPr>
          <p:cNvPicPr>
            <a:picLocks noGrp="1" noChangeAspect="1"/>
          </p:cNvPicPr>
          <p:nvPr>
            <p:ph idx="1"/>
          </p:nvPr>
        </p:nvPicPr>
        <p:blipFill>
          <a:blip r:embed="rId2"/>
          <a:stretch>
            <a:fillRect/>
          </a:stretch>
        </p:blipFill>
        <p:spPr>
          <a:xfrm>
            <a:off x="1653749" y="2296795"/>
            <a:ext cx="7032842" cy="4024313"/>
          </a:xfrm>
        </p:spPr>
      </p:pic>
      <p:sp>
        <p:nvSpPr>
          <p:cNvPr id="6" name="内容占位符 2">
            <a:extLst>
              <a:ext uri="{FF2B5EF4-FFF2-40B4-BE49-F238E27FC236}">
                <a16:creationId xmlns:a16="http://schemas.microsoft.com/office/drawing/2014/main" id="{83CAD6A8-BEEC-BF40-B727-341ADA89FDC9}"/>
              </a:ext>
            </a:extLst>
          </p:cNvPr>
          <p:cNvSpPr txBox="1">
            <a:spLocks/>
          </p:cNvSpPr>
          <p:nvPr/>
        </p:nvSpPr>
        <p:spPr>
          <a:xfrm>
            <a:off x="8961120" y="2472125"/>
            <a:ext cx="2545080" cy="3746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kumimoji="1" lang="zh-CN" altLang="en-US" dirty="0"/>
              <a:t>对 </a:t>
            </a:r>
            <a:r>
              <a:rPr kumimoji="1" lang="en-US" altLang="zh-CN" dirty="0" err="1"/>
              <a:t>MemStoreSet</a:t>
            </a:r>
            <a:r>
              <a:rPr kumimoji="1" lang="en-US" altLang="zh-CN" dirty="0"/>
              <a:t> </a:t>
            </a:r>
            <a:r>
              <a:rPr kumimoji="1" lang="zh-CN" altLang="en-US" dirty="0"/>
              <a:t>中数据更新，</a:t>
            </a:r>
            <a:r>
              <a:rPr kumimoji="1" lang="en-US" altLang="zh-CN" dirty="0"/>
              <a:t>Flush</a:t>
            </a:r>
            <a:r>
              <a:rPr kumimoji="1" lang="zh-CN" altLang="en-US" dirty="0"/>
              <a:t> 后生成 </a:t>
            </a:r>
            <a:r>
              <a:rPr kumimoji="1" lang="en-US" altLang="zh-CN" dirty="0" err="1"/>
              <a:t>UndoRecord</a:t>
            </a:r>
            <a:endParaRPr kumimoji="1" lang="en-US" altLang="zh-CN" dirty="0"/>
          </a:p>
          <a:p>
            <a:r>
              <a:rPr kumimoji="1" lang="zh-CN" altLang="en-US" dirty="0"/>
              <a:t>对 </a:t>
            </a:r>
            <a:r>
              <a:rPr kumimoji="1" lang="en-US" altLang="zh-CN" dirty="0" err="1"/>
              <a:t>DiskRowSet</a:t>
            </a:r>
            <a:r>
              <a:rPr kumimoji="1" lang="zh-CN" altLang="en-US" dirty="0"/>
              <a:t> 中数据更新，存在</a:t>
            </a:r>
            <a:r>
              <a:rPr kumimoji="1" lang="en-US" altLang="zh-CN" dirty="0" err="1"/>
              <a:t>DelatMemStore</a:t>
            </a:r>
            <a:r>
              <a:rPr kumimoji="1" lang="en-US" altLang="zh-CN" dirty="0"/>
              <a:t>, Flush </a:t>
            </a:r>
            <a:r>
              <a:rPr kumimoji="1" lang="zh-CN" altLang="en-US" dirty="0"/>
              <a:t>后生成 </a:t>
            </a:r>
            <a:r>
              <a:rPr kumimoji="1" lang="en-US" altLang="zh-CN" dirty="0"/>
              <a:t>Redo records</a:t>
            </a:r>
          </a:p>
          <a:p>
            <a:pPr lvl="1"/>
            <a:endParaRPr kumimoji="1" lang="en-US" altLang="zh-CN" dirty="0"/>
          </a:p>
        </p:txBody>
      </p:sp>
    </p:spTree>
    <p:extLst>
      <p:ext uri="{BB962C8B-B14F-4D97-AF65-F5344CB8AC3E}">
        <p14:creationId xmlns:p14="http://schemas.microsoft.com/office/powerpoint/2010/main" val="2336036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259A5-863F-C549-ACD5-469791406262}"/>
              </a:ext>
            </a:extLst>
          </p:cNvPr>
          <p:cNvSpPr>
            <a:spLocks noGrp="1"/>
          </p:cNvSpPr>
          <p:nvPr>
            <p:ph type="title"/>
          </p:nvPr>
        </p:nvSpPr>
        <p:spPr/>
        <p:txBody>
          <a:bodyPr/>
          <a:lstStyle/>
          <a:p>
            <a:r>
              <a:rPr kumimoji="1" lang="en-US" altLang="zh-CN" dirty="0"/>
              <a:t>KUDU Update</a:t>
            </a:r>
            <a:endParaRPr kumimoji="1" lang="zh-CN" altLang="en-US" dirty="0"/>
          </a:p>
        </p:txBody>
      </p:sp>
      <p:pic>
        <p:nvPicPr>
          <p:cNvPr id="5" name="图片 4">
            <a:extLst>
              <a:ext uri="{FF2B5EF4-FFF2-40B4-BE49-F238E27FC236}">
                <a16:creationId xmlns:a16="http://schemas.microsoft.com/office/drawing/2014/main" id="{40FC1060-9930-2746-9BF9-F2368F4140E6}"/>
              </a:ext>
            </a:extLst>
          </p:cNvPr>
          <p:cNvPicPr>
            <a:picLocks noChangeAspect="1"/>
          </p:cNvPicPr>
          <p:nvPr/>
        </p:nvPicPr>
        <p:blipFill>
          <a:blip r:embed="rId2"/>
          <a:stretch>
            <a:fillRect/>
          </a:stretch>
        </p:blipFill>
        <p:spPr>
          <a:xfrm>
            <a:off x="1169670" y="2295208"/>
            <a:ext cx="9296400" cy="4189831"/>
          </a:xfrm>
          <a:prstGeom prst="rect">
            <a:avLst/>
          </a:prstGeom>
        </p:spPr>
      </p:pic>
    </p:spTree>
    <p:extLst>
      <p:ext uri="{BB962C8B-B14F-4D97-AF65-F5344CB8AC3E}">
        <p14:creationId xmlns:p14="http://schemas.microsoft.com/office/powerpoint/2010/main" val="412306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E5D99-A1F0-0B49-989A-C40A8021FDA1}"/>
              </a:ext>
            </a:extLst>
          </p:cNvPr>
          <p:cNvSpPr>
            <a:spLocks noGrp="1"/>
          </p:cNvSpPr>
          <p:nvPr>
            <p:ph type="title"/>
          </p:nvPr>
        </p:nvSpPr>
        <p:spPr/>
        <p:txBody>
          <a:bodyPr/>
          <a:lstStyle/>
          <a:p>
            <a:r>
              <a:rPr kumimoji="1" lang="en-US" altLang="zh-CN" dirty="0"/>
              <a:t>KUDU READ</a:t>
            </a:r>
            <a:endParaRPr kumimoji="1" lang="zh-CN" altLang="en-US" dirty="0"/>
          </a:p>
        </p:txBody>
      </p:sp>
      <p:pic>
        <p:nvPicPr>
          <p:cNvPr id="5" name="图片 4">
            <a:extLst>
              <a:ext uri="{FF2B5EF4-FFF2-40B4-BE49-F238E27FC236}">
                <a16:creationId xmlns:a16="http://schemas.microsoft.com/office/drawing/2014/main" id="{E861A2A7-3C8C-C442-A6C0-E64EA12162E9}"/>
              </a:ext>
            </a:extLst>
          </p:cNvPr>
          <p:cNvPicPr>
            <a:picLocks noChangeAspect="1"/>
          </p:cNvPicPr>
          <p:nvPr/>
        </p:nvPicPr>
        <p:blipFill>
          <a:blip r:embed="rId2"/>
          <a:stretch>
            <a:fillRect/>
          </a:stretch>
        </p:blipFill>
        <p:spPr>
          <a:xfrm>
            <a:off x="1520190" y="2269465"/>
            <a:ext cx="9757410" cy="4369409"/>
          </a:xfrm>
          <a:prstGeom prst="rect">
            <a:avLst/>
          </a:prstGeom>
        </p:spPr>
      </p:pic>
    </p:spTree>
    <p:extLst>
      <p:ext uri="{BB962C8B-B14F-4D97-AF65-F5344CB8AC3E}">
        <p14:creationId xmlns:p14="http://schemas.microsoft.com/office/powerpoint/2010/main" val="466682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EA553-60E3-034D-B8FE-6A077E84C95C}"/>
              </a:ext>
            </a:extLst>
          </p:cNvPr>
          <p:cNvSpPr>
            <a:spLocks noGrp="1"/>
          </p:cNvSpPr>
          <p:nvPr>
            <p:ph type="title"/>
          </p:nvPr>
        </p:nvSpPr>
        <p:spPr/>
        <p:txBody>
          <a:bodyPr/>
          <a:lstStyle/>
          <a:p>
            <a:r>
              <a:rPr kumimoji="1" lang="en-US" altLang="zh-CN" dirty="0"/>
              <a:t>KUDU </a:t>
            </a:r>
            <a:r>
              <a:rPr kumimoji="1" lang="en-US" altLang="zh-CN" dirty="0" err="1"/>
              <a:t>DelTA</a:t>
            </a:r>
            <a:r>
              <a:rPr kumimoji="1" lang="en-US" altLang="zh-CN" dirty="0"/>
              <a:t> </a:t>
            </a:r>
            <a:r>
              <a:rPr kumimoji="1" lang="en-US" altLang="zh-CN" dirty="0" err="1"/>
              <a:t>FLush</a:t>
            </a:r>
            <a:endParaRPr kumimoji="1" lang="zh-CN" altLang="en-US" dirty="0"/>
          </a:p>
        </p:txBody>
      </p:sp>
      <p:pic>
        <p:nvPicPr>
          <p:cNvPr id="5" name="内容占位符 4">
            <a:extLst>
              <a:ext uri="{FF2B5EF4-FFF2-40B4-BE49-F238E27FC236}">
                <a16:creationId xmlns:a16="http://schemas.microsoft.com/office/drawing/2014/main" id="{61262B75-A245-3C4B-AB65-1314533E236A}"/>
              </a:ext>
            </a:extLst>
          </p:cNvPr>
          <p:cNvPicPr>
            <a:picLocks noGrp="1" noChangeAspect="1"/>
          </p:cNvPicPr>
          <p:nvPr>
            <p:ph idx="1"/>
          </p:nvPr>
        </p:nvPicPr>
        <p:blipFill>
          <a:blip r:embed="rId2"/>
          <a:stretch>
            <a:fillRect/>
          </a:stretch>
        </p:blipFill>
        <p:spPr>
          <a:xfrm>
            <a:off x="1198796" y="2422525"/>
            <a:ext cx="9040028" cy="4024313"/>
          </a:xfrm>
        </p:spPr>
      </p:pic>
    </p:spTree>
    <p:extLst>
      <p:ext uri="{BB962C8B-B14F-4D97-AF65-F5344CB8AC3E}">
        <p14:creationId xmlns:p14="http://schemas.microsoft.com/office/powerpoint/2010/main" val="432285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AA211-D2CC-344D-B23B-E4E68B2262B2}"/>
              </a:ext>
            </a:extLst>
          </p:cNvPr>
          <p:cNvSpPr>
            <a:spLocks noGrp="1"/>
          </p:cNvSpPr>
          <p:nvPr>
            <p:ph type="title"/>
          </p:nvPr>
        </p:nvSpPr>
        <p:spPr/>
        <p:txBody>
          <a:bodyPr/>
          <a:lstStyle/>
          <a:p>
            <a:r>
              <a:rPr kumimoji="1" lang="en-US" altLang="zh-CN" dirty="0"/>
              <a:t>KUDU Delta Compaction</a:t>
            </a:r>
            <a:endParaRPr kumimoji="1" lang="zh-CN" altLang="en-US" dirty="0"/>
          </a:p>
        </p:txBody>
      </p:sp>
      <p:pic>
        <p:nvPicPr>
          <p:cNvPr id="5" name="内容占位符 4">
            <a:extLst>
              <a:ext uri="{FF2B5EF4-FFF2-40B4-BE49-F238E27FC236}">
                <a16:creationId xmlns:a16="http://schemas.microsoft.com/office/drawing/2014/main" id="{6453D78C-22A6-164F-AC75-FE16EDE1CEBC}"/>
              </a:ext>
            </a:extLst>
          </p:cNvPr>
          <p:cNvPicPr>
            <a:picLocks noGrp="1" noChangeAspect="1"/>
          </p:cNvPicPr>
          <p:nvPr>
            <p:ph idx="1"/>
          </p:nvPr>
        </p:nvPicPr>
        <p:blipFill>
          <a:blip r:embed="rId2"/>
          <a:stretch>
            <a:fillRect/>
          </a:stretch>
        </p:blipFill>
        <p:spPr>
          <a:xfrm>
            <a:off x="475545" y="2433955"/>
            <a:ext cx="9110988" cy="4024313"/>
          </a:xfrm>
        </p:spPr>
      </p:pic>
      <p:sp>
        <p:nvSpPr>
          <p:cNvPr id="6" name="内容占位符 2">
            <a:extLst>
              <a:ext uri="{FF2B5EF4-FFF2-40B4-BE49-F238E27FC236}">
                <a16:creationId xmlns:a16="http://schemas.microsoft.com/office/drawing/2014/main" id="{302F3F94-810D-2849-87AE-6E50643A8BEE}"/>
              </a:ext>
            </a:extLst>
          </p:cNvPr>
          <p:cNvSpPr txBox="1">
            <a:spLocks/>
          </p:cNvSpPr>
          <p:nvPr/>
        </p:nvSpPr>
        <p:spPr>
          <a:xfrm>
            <a:off x="9224010" y="2433955"/>
            <a:ext cx="3059430" cy="3898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kumimoji="1" lang="en-US" altLang="zh-CN" dirty="0"/>
              <a:t>Minor Compaction</a:t>
            </a:r>
          </a:p>
          <a:p>
            <a:pPr lvl="2"/>
            <a:r>
              <a:rPr kumimoji="1" lang="zh-CN" altLang="en-US" dirty="0"/>
              <a:t>减少 </a:t>
            </a:r>
            <a:r>
              <a:rPr kumimoji="1" lang="en-US" altLang="zh-CN" dirty="0"/>
              <a:t>Redo </a:t>
            </a:r>
            <a:r>
              <a:rPr kumimoji="1" lang="zh-CN" altLang="en-US" dirty="0"/>
              <a:t>记录，增加读效率</a:t>
            </a:r>
            <a:endParaRPr kumimoji="1" lang="en-US" altLang="zh-CN" dirty="0"/>
          </a:p>
          <a:p>
            <a:pPr lvl="1"/>
            <a:r>
              <a:rPr kumimoji="1" lang="en-US" altLang="zh-CN" dirty="0"/>
              <a:t>Major Compaction</a:t>
            </a:r>
          </a:p>
          <a:p>
            <a:pPr lvl="2"/>
            <a:r>
              <a:rPr kumimoji="1" lang="zh-CN" altLang="en-US" dirty="0"/>
              <a:t>只读</a:t>
            </a:r>
            <a:r>
              <a:rPr kumimoji="1" lang="en-US" altLang="zh-CN" dirty="0"/>
              <a:t> base data, </a:t>
            </a:r>
            <a:r>
              <a:rPr kumimoji="1" lang="zh-CN" altLang="en-US" dirty="0"/>
              <a:t>减少</a:t>
            </a:r>
            <a:r>
              <a:rPr kumimoji="1" lang="en-US" altLang="zh-CN" dirty="0"/>
              <a:t>apply delta </a:t>
            </a:r>
          </a:p>
        </p:txBody>
      </p:sp>
    </p:spTree>
    <p:extLst>
      <p:ext uri="{BB962C8B-B14F-4D97-AF65-F5344CB8AC3E}">
        <p14:creationId xmlns:p14="http://schemas.microsoft.com/office/powerpoint/2010/main" val="290474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9032A-4042-534C-9B02-B5B02B38AB29}"/>
              </a:ext>
            </a:extLst>
          </p:cNvPr>
          <p:cNvSpPr>
            <a:spLocks noGrp="1"/>
          </p:cNvSpPr>
          <p:nvPr>
            <p:ph type="title"/>
          </p:nvPr>
        </p:nvSpPr>
        <p:spPr/>
        <p:txBody>
          <a:bodyPr/>
          <a:lstStyle/>
          <a:p>
            <a:r>
              <a:rPr kumimoji="1" lang="en-US" altLang="zh-CN" dirty="0"/>
              <a:t>KUDU ROWSET Compaction</a:t>
            </a:r>
            <a:endParaRPr kumimoji="1" lang="zh-CN" altLang="en-US" dirty="0"/>
          </a:p>
        </p:txBody>
      </p:sp>
      <p:pic>
        <p:nvPicPr>
          <p:cNvPr id="5" name="图片 4">
            <a:extLst>
              <a:ext uri="{FF2B5EF4-FFF2-40B4-BE49-F238E27FC236}">
                <a16:creationId xmlns:a16="http://schemas.microsoft.com/office/drawing/2014/main" id="{57CE39A0-4CE8-B64D-85CF-0BD29F6B73C0}"/>
              </a:ext>
            </a:extLst>
          </p:cNvPr>
          <p:cNvPicPr>
            <a:picLocks noChangeAspect="1"/>
          </p:cNvPicPr>
          <p:nvPr/>
        </p:nvPicPr>
        <p:blipFill>
          <a:blip r:embed="rId2"/>
          <a:stretch>
            <a:fillRect/>
          </a:stretch>
        </p:blipFill>
        <p:spPr>
          <a:xfrm>
            <a:off x="765810" y="2761633"/>
            <a:ext cx="6673683" cy="3044808"/>
          </a:xfrm>
          <a:prstGeom prst="rect">
            <a:avLst/>
          </a:prstGeom>
        </p:spPr>
      </p:pic>
      <p:sp>
        <p:nvSpPr>
          <p:cNvPr id="6" name="内容占位符 2">
            <a:extLst>
              <a:ext uri="{FF2B5EF4-FFF2-40B4-BE49-F238E27FC236}">
                <a16:creationId xmlns:a16="http://schemas.microsoft.com/office/drawing/2014/main" id="{3CEDE828-704F-514C-BA7A-F1408E41904F}"/>
              </a:ext>
            </a:extLst>
          </p:cNvPr>
          <p:cNvSpPr txBox="1">
            <a:spLocks/>
          </p:cNvSpPr>
          <p:nvPr/>
        </p:nvSpPr>
        <p:spPr>
          <a:xfrm>
            <a:off x="7439492" y="2502535"/>
            <a:ext cx="4196247" cy="3898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kumimoji="1" lang="zh-CN" altLang="en-US" dirty="0"/>
              <a:t>减少 </a:t>
            </a:r>
            <a:r>
              <a:rPr kumimoji="1" lang="en-US" altLang="zh-CN" dirty="0" err="1"/>
              <a:t>rowset</a:t>
            </a:r>
            <a:r>
              <a:rPr kumimoji="1" lang="en-US" altLang="zh-CN" dirty="0"/>
              <a:t> </a:t>
            </a:r>
            <a:r>
              <a:rPr kumimoji="1" lang="zh-CN" altLang="en-US" dirty="0"/>
              <a:t>之间重叠记录</a:t>
            </a:r>
            <a:endParaRPr kumimoji="1" lang="en-US" altLang="zh-CN" dirty="0"/>
          </a:p>
          <a:p>
            <a:pPr lvl="2"/>
            <a:r>
              <a:rPr kumimoji="1" lang="zh-CN" altLang="en-US" dirty="0"/>
              <a:t>写操作减少 </a:t>
            </a:r>
            <a:r>
              <a:rPr kumimoji="1" lang="en-US" altLang="zh-CN" dirty="0" err="1"/>
              <a:t>rowset</a:t>
            </a:r>
            <a:r>
              <a:rPr kumimoji="1" lang="en-US" altLang="zh-CN" dirty="0"/>
              <a:t> </a:t>
            </a:r>
            <a:r>
              <a:rPr kumimoji="1" lang="zh-CN" altLang="en-US" dirty="0"/>
              <a:t>查询</a:t>
            </a:r>
            <a:endParaRPr kumimoji="1" lang="en-US" altLang="zh-CN" dirty="0"/>
          </a:p>
          <a:p>
            <a:pPr lvl="2"/>
            <a:r>
              <a:rPr kumimoji="1" lang="zh-CN" altLang="en-US" dirty="0"/>
              <a:t>读操作读取更少文件，增加读区效率</a:t>
            </a:r>
            <a:endParaRPr kumimoji="1" lang="en-US" altLang="zh-CN" dirty="0"/>
          </a:p>
          <a:p>
            <a:pPr lvl="1"/>
            <a:r>
              <a:rPr kumimoji="1" lang="zh-CN" altLang="en-US" dirty="0"/>
              <a:t>后台进程在空闲时候进行小规模 </a:t>
            </a:r>
            <a:r>
              <a:rPr kumimoji="1" lang="en-US" altLang="zh-CN" dirty="0"/>
              <a:t>compaction </a:t>
            </a:r>
            <a:r>
              <a:rPr kumimoji="1" lang="zh-CN" altLang="en-US" dirty="0"/>
              <a:t>合并</a:t>
            </a:r>
            <a:endParaRPr kumimoji="1" lang="en-US" altLang="zh-CN" dirty="0"/>
          </a:p>
          <a:p>
            <a:pPr lvl="1"/>
            <a:r>
              <a:rPr kumimoji="1" lang="zh-CN" altLang="en-US" dirty="0"/>
              <a:t>在 </a:t>
            </a:r>
            <a:r>
              <a:rPr kumimoji="1" lang="en-US" altLang="zh-CN" dirty="0"/>
              <a:t>schema</a:t>
            </a:r>
            <a:r>
              <a:rPr kumimoji="1" lang="zh-CN" altLang="en-US" dirty="0"/>
              <a:t>设计时候。尽量考虑顺序写，以减少后期</a:t>
            </a:r>
            <a:r>
              <a:rPr kumimoji="1" lang="en-US" altLang="zh-CN" dirty="0"/>
              <a:t> compaction . </a:t>
            </a:r>
            <a:r>
              <a:rPr kumimoji="1" lang="zh-CN" altLang="en-US" dirty="0"/>
              <a:t>不要以</a:t>
            </a:r>
            <a:r>
              <a:rPr kumimoji="1" lang="en-US" altLang="zh-CN" dirty="0"/>
              <a:t>id</a:t>
            </a:r>
            <a:r>
              <a:rPr kumimoji="1" lang="zh-CN" altLang="en-US" dirty="0"/>
              <a:t>作为主键 第一列</a:t>
            </a:r>
            <a:endParaRPr kumimoji="1" lang="en-US" altLang="zh-CN" dirty="0"/>
          </a:p>
        </p:txBody>
      </p:sp>
    </p:spTree>
    <p:extLst>
      <p:ext uri="{BB962C8B-B14F-4D97-AF65-F5344CB8AC3E}">
        <p14:creationId xmlns:p14="http://schemas.microsoft.com/office/powerpoint/2010/main" val="1971789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CBD43-F837-814C-B262-EF1760EFD369}"/>
              </a:ext>
            </a:extLst>
          </p:cNvPr>
          <p:cNvSpPr>
            <a:spLocks noGrp="1"/>
          </p:cNvSpPr>
          <p:nvPr>
            <p:ph type="title"/>
          </p:nvPr>
        </p:nvSpPr>
        <p:spPr/>
        <p:txBody>
          <a:bodyPr/>
          <a:lstStyle/>
          <a:p>
            <a:r>
              <a:rPr kumimoji="1" lang="en-US" altLang="zh-CN" dirty="0"/>
              <a:t>KUDU Compaction</a:t>
            </a:r>
            <a:endParaRPr kumimoji="1" lang="zh-CN" altLang="en-US" dirty="0"/>
          </a:p>
        </p:txBody>
      </p:sp>
      <p:sp>
        <p:nvSpPr>
          <p:cNvPr id="3" name="内容占位符 2">
            <a:extLst>
              <a:ext uri="{FF2B5EF4-FFF2-40B4-BE49-F238E27FC236}">
                <a16:creationId xmlns:a16="http://schemas.microsoft.com/office/drawing/2014/main" id="{C8A18CE1-B3CB-6A4E-A1E5-E568B7696D8D}"/>
              </a:ext>
            </a:extLst>
          </p:cNvPr>
          <p:cNvSpPr>
            <a:spLocks noGrp="1"/>
          </p:cNvSpPr>
          <p:nvPr>
            <p:ph idx="1"/>
          </p:nvPr>
        </p:nvSpPr>
        <p:spPr/>
        <p:txBody>
          <a:bodyPr/>
          <a:lstStyle/>
          <a:p>
            <a:r>
              <a:rPr kumimoji="1" lang="zh-CN" altLang="en-US" dirty="0"/>
              <a:t>持续合并避免 </a:t>
            </a:r>
            <a:r>
              <a:rPr kumimoji="1" lang="en-US" altLang="zh-CN" dirty="0"/>
              <a:t>IO</a:t>
            </a:r>
            <a:r>
              <a:rPr kumimoji="1" lang="zh-CN" altLang="en-US" dirty="0"/>
              <a:t> 风暴</a:t>
            </a:r>
            <a:endParaRPr kumimoji="1" lang="en-US" altLang="zh-CN" dirty="0"/>
          </a:p>
          <a:p>
            <a:r>
              <a:rPr kumimoji="1" lang="zh-CN" altLang="en-US" dirty="0"/>
              <a:t>物理逻辑解藕：不同副本在不同时间解藕</a:t>
            </a:r>
            <a:endParaRPr kumimoji="1" lang="en-US" altLang="zh-CN" dirty="0"/>
          </a:p>
          <a:p>
            <a:r>
              <a:rPr kumimoji="1" lang="zh-CN" altLang="en-US" dirty="0"/>
              <a:t>控制 </a:t>
            </a:r>
            <a:r>
              <a:rPr kumimoji="1" lang="en-US" altLang="zh-CN" dirty="0" err="1"/>
              <a:t>RowSet</a:t>
            </a:r>
            <a:r>
              <a:rPr kumimoji="1" lang="en-US" altLang="zh-CN" dirty="0"/>
              <a:t> Compaction: </a:t>
            </a:r>
            <a:r>
              <a:rPr kumimoji="1" lang="zh-CN" altLang="en-US" dirty="0"/>
              <a:t>如何控制 </a:t>
            </a:r>
            <a:r>
              <a:rPr kumimoji="1" lang="en-US" altLang="zh-CN" dirty="0"/>
              <a:t>IO</a:t>
            </a:r>
          </a:p>
          <a:p>
            <a:endParaRPr kumimoji="1" lang="zh-CN" altLang="en-US" dirty="0"/>
          </a:p>
        </p:txBody>
      </p:sp>
    </p:spTree>
    <p:extLst>
      <p:ext uri="{BB962C8B-B14F-4D97-AF65-F5344CB8AC3E}">
        <p14:creationId xmlns:p14="http://schemas.microsoft.com/office/powerpoint/2010/main" val="1723206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876F8-A049-1148-A59A-593412B86534}"/>
              </a:ext>
            </a:extLst>
          </p:cNvPr>
          <p:cNvSpPr>
            <a:spLocks noGrp="1"/>
          </p:cNvSpPr>
          <p:nvPr>
            <p:ph type="title"/>
          </p:nvPr>
        </p:nvSpPr>
        <p:spPr/>
        <p:txBody>
          <a:bodyPr/>
          <a:lstStyle/>
          <a:p>
            <a:r>
              <a:rPr kumimoji="1" lang="zh-CN" altLang="en-US" dirty="0"/>
              <a:t>分区</a:t>
            </a:r>
          </a:p>
        </p:txBody>
      </p:sp>
      <p:sp>
        <p:nvSpPr>
          <p:cNvPr id="3" name="内容占位符 2">
            <a:extLst>
              <a:ext uri="{FF2B5EF4-FFF2-40B4-BE49-F238E27FC236}">
                <a16:creationId xmlns:a16="http://schemas.microsoft.com/office/drawing/2014/main" id="{5FBB6FC6-BEC7-4745-983B-00275024A49E}"/>
              </a:ext>
            </a:extLst>
          </p:cNvPr>
          <p:cNvSpPr>
            <a:spLocks noGrp="1"/>
          </p:cNvSpPr>
          <p:nvPr>
            <p:ph idx="1"/>
          </p:nvPr>
        </p:nvSpPr>
        <p:spPr/>
        <p:txBody>
          <a:bodyPr/>
          <a:lstStyle/>
          <a:p>
            <a:r>
              <a:rPr kumimoji="1" lang="en-US" altLang="zh-CN" dirty="0"/>
              <a:t>KUDU </a:t>
            </a:r>
            <a:r>
              <a:rPr kumimoji="1" lang="zh-CN" altLang="en-US" dirty="0"/>
              <a:t>支持灵活的数据分区</a:t>
            </a:r>
            <a:endParaRPr kumimoji="1" lang="en-US" altLang="zh-CN" dirty="0"/>
          </a:p>
          <a:p>
            <a:pPr lvl="1"/>
            <a:r>
              <a:rPr kumimoji="1" lang="en-US" altLang="zh-CN" dirty="0"/>
              <a:t>HASH</a:t>
            </a:r>
            <a:r>
              <a:rPr kumimoji="1" lang="zh-CN" altLang="en-US" dirty="0"/>
              <a:t> 和 </a:t>
            </a:r>
            <a:r>
              <a:rPr kumimoji="1" lang="en-US" altLang="zh-CN" dirty="0"/>
              <a:t>Range </a:t>
            </a:r>
            <a:r>
              <a:rPr kumimoji="1" lang="zh-CN" altLang="en-US" dirty="0"/>
              <a:t>分区</a:t>
            </a:r>
            <a:endParaRPr kumimoji="1" lang="en-US" altLang="zh-CN" dirty="0"/>
          </a:p>
          <a:p>
            <a:pPr lvl="1"/>
            <a:r>
              <a:rPr kumimoji="1" lang="zh-CN" altLang="en-US" dirty="0"/>
              <a:t>在同一个分区中的 </a:t>
            </a:r>
            <a:r>
              <a:rPr kumimoji="1" lang="en-US" altLang="zh-CN" dirty="0"/>
              <a:t>Key </a:t>
            </a:r>
            <a:r>
              <a:rPr kumimoji="1" lang="zh-CN" altLang="en-US" dirty="0"/>
              <a:t>是有序的</a:t>
            </a:r>
            <a:endParaRPr kumimoji="1" lang="en-US" altLang="zh-CN" dirty="0"/>
          </a:p>
          <a:p>
            <a:r>
              <a:rPr kumimoji="1" lang="en-US" altLang="zh-CN" dirty="0"/>
              <a:t>Key</a:t>
            </a:r>
            <a:r>
              <a:rPr kumimoji="1" lang="zh-CN" altLang="en-US" dirty="0"/>
              <a:t> 影响数据均衡以及扫描时候读取的数据量</a:t>
            </a:r>
          </a:p>
        </p:txBody>
      </p:sp>
    </p:spTree>
    <p:extLst>
      <p:ext uri="{BB962C8B-B14F-4D97-AF65-F5344CB8AC3E}">
        <p14:creationId xmlns:p14="http://schemas.microsoft.com/office/powerpoint/2010/main" val="3224109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81CDC-D9AA-B74F-A857-043642DF7158}"/>
              </a:ext>
            </a:extLst>
          </p:cNvPr>
          <p:cNvSpPr>
            <a:spLocks noGrp="1"/>
          </p:cNvSpPr>
          <p:nvPr>
            <p:ph type="title"/>
          </p:nvPr>
        </p:nvSpPr>
        <p:spPr/>
        <p:txBody>
          <a:bodyPr/>
          <a:lstStyle/>
          <a:p>
            <a:r>
              <a:rPr kumimoji="1" lang="zh-CN" altLang="en-US" dirty="0"/>
              <a:t>主键选择</a:t>
            </a:r>
          </a:p>
        </p:txBody>
      </p:sp>
      <p:pic>
        <p:nvPicPr>
          <p:cNvPr id="5" name="图片 4">
            <a:extLst>
              <a:ext uri="{FF2B5EF4-FFF2-40B4-BE49-F238E27FC236}">
                <a16:creationId xmlns:a16="http://schemas.microsoft.com/office/drawing/2014/main" id="{65B916A4-B028-624C-ABF2-35ECD507CD3B}"/>
              </a:ext>
            </a:extLst>
          </p:cNvPr>
          <p:cNvPicPr>
            <a:picLocks noChangeAspect="1"/>
          </p:cNvPicPr>
          <p:nvPr/>
        </p:nvPicPr>
        <p:blipFill>
          <a:blip r:embed="rId2"/>
          <a:stretch>
            <a:fillRect/>
          </a:stretch>
        </p:blipFill>
        <p:spPr>
          <a:xfrm>
            <a:off x="1219200" y="2678084"/>
            <a:ext cx="9753600" cy="3717170"/>
          </a:xfrm>
          <a:prstGeom prst="rect">
            <a:avLst/>
          </a:prstGeom>
        </p:spPr>
      </p:pic>
    </p:spTree>
    <p:extLst>
      <p:ext uri="{BB962C8B-B14F-4D97-AF65-F5344CB8AC3E}">
        <p14:creationId xmlns:p14="http://schemas.microsoft.com/office/powerpoint/2010/main" val="2316456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C83F9-7ED2-B747-B874-DB0AA0772343}"/>
              </a:ext>
            </a:extLst>
          </p:cNvPr>
          <p:cNvSpPr>
            <a:spLocks noGrp="1"/>
          </p:cNvSpPr>
          <p:nvPr>
            <p:ph type="title"/>
          </p:nvPr>
        </p:nvSpPr>
        <p:spPr/>
        <p:txBody>
          <a:bodyPr/>
          <a:lstStyle/>
          <a:p>
            <a:r>
              <a:rPr kumimoji="1" lang="en-US" altLang="zh-CN" dirty="0"/>
              <a:t>KUDU vs </a:t>
            </a:r>
            <a:r>
              <a:rPr kumimoji="1" lang="zh-CN" altLang="en-US" dirty="0"/>
              <a:t>流式计算</a:t>
            </a:r>
          </a:p>
        </p:txBody>
      </p:sp>
      <p:sp>
        <p:nvSpPr>
          <p:cNvPr id="3" name="内容占位符 2">
            <a:extLst>
              <a:ext uri="{FF2B5EF4-FFF2-40B4-BE49-F238E27FC236}">
                <a16:creationId xmlns:a16="http://schemas.microsoft.com/office/drawing/2014/main" id="{5EA9363D-77D5-894F-9B38-901B6178F1FE}"/>
              </a:ext>
            </a:extLst>
          </p:cNvPr>
          <p:cNvSpPr>
            <a:spLocks noGrp="1"/>
          </p:cNvSpPr>
          <p:nvPr>
            <p:ph idx="1"/>
          </p:nvPr>
        </p:nvSpPr>
        <p:spPr/>
        <p:txBody>
          <a:bodyPr/>
          <a:lstStyle/>
          <a:p>
            <a:r>
              <a:rPr kumimoji="1" lang="zh-CN" altLang="en-US" dirty="0"/>
              <a:t>流式计算</a:t>
            </a:r>
            <a:endParaRPr kumimoji="1" lang="en-US" altLang="zh-CN" dirty="0"/>
          </a:p>
          <a:p>
            <a:pPr lvl="1"/>
            <a:r>
              <a:rPr kumimoji="1" lang="zh-CN" altLang="en-US" dirty="0"/>
              <a:t>计算固定指标， </a:t>
            </a:r>
            <a:r>
              <a:rPr kumimoji="1" lang="en-US" altLang="zh-CN" dirty="0"/>
              <a:t>ad-hoc </a:t>
            </a:r>
            <a:r>
              <a:rPr kumimoji="1" lang="zh-CN" altLang="en-US" dirty="0"/>
              <a:t>查询性能弱</a:t>
            </a:r>
            <a:endParaRPr kumimoji="1" lang="en-US" altLang="zh-CN" dirty="0"/>
          </a:p>
          <a:p>
            <a:pPr lvl="1"/>
            <a:r>
              <a:rPr kumimoji="1" lang="zh-CN" altLang="en-US" dirty="0"/>
              <a:t>复杂查询难以支持， 大表</a:t>
            </a:r>
            <a:r>
              <a:rPr kumimoji="1" lang="en-US" altLang="zh-CN" dirty="0"/>
              <a:t> join</a:t>
            </a:r>
          </a:p>
          <a:p>
            <a:pPr lvl="1"/>
            <a:r>
              <a:rPr kumimoji="1" lang="zh-CN" altLang="en-US" dirty="0"/>
              <a:t>近似计算</a:t>
            </a:r>
            <a:endParaRPr kumimoji="1" lang="en-US" altLang="zh-CN" dirty="0"/>
          </a:p>
          <a:p>
            <a:pPr lvl="1"/>
            <a:r>
              <a:rPr kumimoji="1" lang="zh-CN" altLang="en-US" dirty="0"/>
              <a:t>存在时间窗口</a:t>
            </a:r>
            <a:endParaRPr kumimoji="1" lang="en-US" altLang="zh-CN" dirty="0"/>
          </a:p>
          <a:p>
            <a:pPr lvl="1"/>
            <a:r>
              <a:rPr kumimoji="1" lang="zh-CN" altLang="en-US" dirty="0"/>
              <a:t>容错状态保存依赖外部存储</a:t>
            </a:r>
            <a:endParaRPr kumimoji="1" lang="en-US" altLang="zh-CN" dirty="0"/>
          </a:p>
          <a:p>
            <a:pPr lvl="1"/>
            <a:endParaRPr kumimoji="1" lang="zh-CN" altLang="en-US" dirty="0"/>
          </a:p>
        </p:txBody>
      </p:sp>
    </p:spTree>
    <p:extLst>
      <p:ext uri="{BB962C8B-B14F-4D97-AF65-F5344CB8AC3E}">
        <p14:creationId xmlns:p14="http://schemas.microsoft.com/office/powerpoint/2010/main" val="777945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70D3BD-D0CC-0F48-85AD-BF75C71B7B2C}"/>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日程</a:t>
            </a:r>
          </a:p>
        </p:txBody>
      </p:sp>
      <p:sp>
        <p:nvSpPr>
          <p:cNvPr id="3" name="内容占位符 2">
            <a:extLst>
              <a:ext uri="{FF2B5EF4-FFF2-40B4-BE49-F238E27FC236}">
                <a16:creationId xmlns:a16="http://schemas.microsoft.com/office/drawing/2014/main" id="{FC362105-DFFD-3B4B-B9AB-342522860AF9}"/>
              </a:ext>
            </a:extLst>
          </p:cNvPr>
          <p:cNvSpPr>
            <a:spLocks noGrp="1"/>
          </p:cNvSpPr>
          <p:nvPr>
            <p:ph idx="1"/>
          </p:nvPr>
        </p:nvSpPr>
        <p:spPr/>
        <p:txBody>
          <a:bodyPr/>
          <a:lstStyle/>
          <a:p>
            <a:r>
              <a:rPr kumimoji="1" lang="zh-CN" altLang="en-US" dirty="0">
                <a:latin typeface="Microsoft YaHei Light" panose="020B0503020204020204" pitchFamily="34" charset="-122"/>
                <a:ea typeface="Microsoft YaHei Light" panose="020B0503020204020204" pitchFamily="34" charset="-122"/>
              </a:rPr>
              <a:t>大数据挑战</a:t>
            </a:r>
            <a:endParaRPr kumimoji="1" lang="en-US" altLang="zh-CN"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什么是 </a:t>
            </a:r>
            <a:r>
              <a:rPr kumimoji="1" lang="en-US" altLang="zh-CN" dirty="0">
                <a:latin typeface="Microsoft YaHei Light" panose="020B0503020204020204" pitchFamily="34" charset="-122"/>
                <a:ea typeface="Microsoft YaHei Light" panose="020B0503020204020204" pitchFamily="34" charset="-122"/>
              </a:rPr>
              <a:t>Lambda </a:t>
            </a:r>
          </a:p>
          <a:p>
            <a:r>
              <a:rPr kumimoji="1" lang="en-US" altLang="zh-CN" dirty="0">
                <a:latin typeface="Microsoft YaHei Light" panose="020B0503020204020204" pitchFamily="34" charset="-122"/>
                <a:ea typeface="Microsoft YaHei Light" panose="020B0503020204020204" pitchFamily="34" charset="-122"/>
              </a:rPr>
              <a:t>Lambda </a:t>
            </a:r>
            <a:r>
              <a:rPr kumimoji="1" lang="zh-CN" altLang="en-US" dirty="0">
                <a:latin typeface="Microsoft YaHei Light" panose="020B0503020204020204" pitchFamily="34" charset="-122"/>
                <a:ea typeface="Microsoft YaHei Light" panose="020B0503020204020204" pitchFamily="34" charset="-122"/>
              </a:rPr>
              <a:t>优缺点</a:t>
            </a:r>
            <a:endParaRPr kumimoji="1" lang="en-US" altLang="zh-CN"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为什么用 </a:t>
            </a:r>
            <a:r>
              <a:rPr kumimoji="1" lang="en-US" altLang="zh-CN" dirty="0">
                <a:latin typeface="Microsoft YaHei Light" panose="020B0503020204020204" pitchFamily="34" charset="-122"/>
                <a:ea typeface="Microsoft YaHei Light" panose="020B0503020204020204" pitchFamily="34" charset="-122"/>
              </a:rPr>
              <a:t>kudu</a:t>
            </a:r>
          </a:p>
          <a:p>
            <a:r>
              <a:rPr kumimoji="1" lang="en-US" altLang="zh-CN" dirty="0">
                <a:latin typeface="Microsoft YaHei Light" panose="020B0503020204020204" pitchFamily="34" charset="-122"/>
                <a:ea typeface="Microsoft YaHei Light" panose="020B0503020204020204" pitchFamily="34" charset="-122"/>
              </a:rPr>
              <a:t>KUDU </a:t>
            </a:r>
            <a:r>
              <a:rPr kumimoji="1" lang="zh-CN" altLang="en-US" dirty="0">
                <a:latin typeface="Microsoft YaHei Light" panose="020B0503020204020204" pitchFamily="34" charset="-122"/>
                <a:ea typeface="Microsoft YaHei Light" panose="020B0503020204020204" pitchFamily="34" charset="-122"/>
              </a:rPr>
              <a:t>唯品会实践</a:t>
            </a:r>
            <a:endParaRPr kumimoji="1" lang="en-US" altLang="zh-CN" dirty="0">
              <a:latin typeface="Microsoft YaHei Light" panose="020B0503020204020204" pitchFamily="34" charset="-122"/>
              <a:ea typeface="Microsoft YaHei Light" panose="020B0503020204020204" pitchFamily="34" charset="-122"/>
            </a:endParaRPr>
          </a:p>
          <a:p>
            <a:endParaRPr kumimoji="1" lang="zh-CN" altLang="en-US" dirty="0">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3890480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9AA26-360A-A54F-9A58-030D0F9F209B}"/>
              </a:ext>
            </a:extLst>
          </p:cNvPr>
          <p:cNvSpPr>
            <a:spLocks noGrp="1"/>
          </p:cNvSpPr>
          <p:nvPr>
            <p:ph type="title"/>
          </p:nvPr>
        </p:nvSpPr>
        <p:spPr/>
        <p:txBody>
          <a:bodyPr/>
          <a:lstStyle/>
          <a:p>
            <a:r>
              <a:rPr kumimoji="1" lang="en-US" altLang="zh-CN" dirty="0"/>
              <a:t>KUDU</a:t>
            </a:r>
            <a:r>
              <a:rPr kumimoji="1" lang="zh-CN" altLang="en-US" dirty="0"/>
              <a:t> </a:t>
            </a:r>
            <a:r>
              <a:rPr kumimoji="1" lang="en-US" altLang="zh-CN" dirty="0"/>
              <a:t>vs DRUID</a:t>
            </a:r>
            <a:endParaRPr kumimoji="1" lang="zh-CN" altLang="en-US" dirty="0"/>
          </a:p>
        </p:txBody>
      </p:sp>
      <p:sp>
        <p:nvSpPr>
          <p:cNvPr id="3" name="内容占位符 2">
            <a:extLst>
              <a:ext uri="{FF2B5EF4-FFF2-40B4-BE49-F238E27FC236}">
                <a16:creationId xmlns:a16="http://schemas.microsoft.com/office/drawing/2014/main" id="{65B7B17C-EF8D-C14E-B6C5-E76854E9E377}"/>
              </a:ext>
            </a:extLst>
          </p:cNvPr>
          <p:cNvSpPr>
            <a:spLocks noGrp="1"/>
          </p:cNvSpPr>
          <p:nvPr>
            <p:ph idx="1"/>
          </p:nvPr>
        </p:nvSpPr>
        <p:spPr/>
        <p:txBody>
          <a:bodyPr>
            <a:normAutofit fontScale="92500" lnSpcReduction="10000"/>
          </a:bodyPr>
          <a:lstStyle/>
          <a:p>
            <a:r>
              <a:rPr kumimoji="1" lang="zh-CN" altLang="en-US" dirty="0"/>
              <a:t>数据精度</a:t>
            </a:r>
            <a:endParaRPr kumimoji="1" lang="en-US" altLang="zh-CN" dirty="0"/>
          </a:p>
          <a:p>
            <a:pPr lvl="1"/>
            <a:r>
              <a:rPr kumimoji="1" lang="en-US" altLang="zh-CN" dirty="0"/>
              <a:t>Druid </a:t>
            </a:r>
            <a:r>
              <a:rPr kumimoji="1" lang="zh-CN" altLang="en-US" dirty="0"/>
              <a:t>预聚合</a:t>
            </a:r>
            <a:endParaRPr kumimoji="1" lang="en-US" altLang="zh-CN" dirty="0"/>
          </a:p>
          <a:p>
            <a:r>
              <a:rPr kumimoji="1" lang="zh-CN" altLang="en-US" dirty="0"/>
              <a:t>内部存储不同</a:t>
            </a:r>
            <a:endParaRPr kumimoji="1" lang="en-US" altLang="zh-CN" dirty="0"/>
          </a:p>
          <a:p>
            <a:pPr lvl="1"/>
            <a:r>
              <a:rPr kumimoji="1" lang="zh-CN" altLang="en-US" dirty="0"/>
              <a:t>都是列式存储，</a:t>
            </a:r>
            <a:r>
              <a:rPr kumimoji="1" lang="en-US" altLang="zh-CN" dirty="0"/>
              <a:t>druid</a:t>
            </a:r>
            <a:r>
              <a:rPr kumimoji="1" lang="zh-CN" altLang="en-US" dirty="0"/>
              <a:t>用的</a:t>
            </a:r>
            <a:r>
              <a:rPr kumimoji="1" lang="en-US" altLang="zh-CN" dirty="0"/>
              <a:t>bitmap</a:t>
            </a:r>
            <a:r>
              <a:rPr kumimoji="1" lang="zh-CN" altLang="en-US" dirty="0"/>
              <a:t>倒排表， </a:t>
            </a:r>
            <a:r>
              <a:rPr kumimoji="1" lang="en-US" altLang="zh-CN" dirty="0"/>
              <a:t>kudu</a:t>
            </a:r>
            <a:r>
              <a:rPr kumimoji="1" lang="zh-CN" altLang="en-US" dirty="0"/>
              <a:t>用的</a:t>
            </a:r>
            <a:r>
              <a:rPr kumimoji="1" lang="en-US" altLang="zh-CN" dirty="0" err="1"/>
              <a:t>bitshuffle</a:t>
            </a:r>
            <a:r>
              <a:rPr kumimoji="1" lang="zh-CN" altLang="en-US" dirty="0"/>
              <a:t>（方便压缩） 等编码方式</a:t>
            </a:r>
            <a:endParaRPr kumimoji="1" lang="en-US" altLang="zh-CN" dirty="0"/>
          </a:p>
          <a:p>
            <a:r>
              <a:rPr kumimoji="1" lang="zh-CN" altLang="en-US" dirty="0"/>
              <a:t>应用场景</a:t>
            </a:r>
            <a:endParaRPr kumimoji="1" lang="en-US" altLang="zh-CN" dirty="0"/>
          </a:p>
          <a:p>
            <a:pPr lvl="1"/>
            <a:r>
              <a:rPr kumimoji="1" lang="en-US" altLang="zh-CN" dirty="0"/>
              <a:t>Druid </a:t>
            </a:r>
            <a:r>
              <a:rPr kumimoji="1" lang="zh-CN" altLang="en-US" dirty="0"/>
              <a:t>更适合在线指标的实时统计工作， </a:t>
            </a:r>
            <a:r>
              <a:rPr kumimoji="1" lang="en-US" altLang="zh-CN" dirty="0"/>
              <a:t>KUDU</a:t>
            </a:r>
            <a:r>
              <a:rPr kumimoji="1" lang="zh-CN" altLang="en-US" dirty="0"/>
              <a:t> 适合实时分析类查询</a:t>
            </a:r>
            <a:endParaRPr kumimoji="1" lang="en-US" altLang="zh-CN" dirty="0"/>
          </a:p>
          <a:p>
            <a:r>
              <a:rPr kumimoji="1" lang="zh-CN" altLang="en-US" dirty="0"/>
              <a:t>查询方式</a:t>
            </a:r>
            <a:endParaRPr kumimoji="1" lang="en-US" altLang="zh-CN" dirty="0"/>
          </a:p>
          <a:p>
            <a:pPr lvl="1"/>
            <a:r>
              <a:rPr kumimoji="1" lang="en-US" altLang="zh-CN" dirty="0"/>
              <a:t>Druid</a:t>
            </a:r>
            <a:r>
              <a:rPr kumimoji="1" lang="zh-CN" altLang="en-US" dirty="0"/>
              <a:t>有自己的查询引擎，不支持 </a:t>
            </a:r>
            <a:r>
              <a:rPr kumimoji="1" lang="en-US" altLang="zh-CN" dirty="0"/>
              <a:t>join </a:t>
            </a:r>
          </a:p>
          <a:p>
            <a:pPr lvl="1"/>
            <a:r>
              <a:rPr kumimoji="1" lang="en-US" altLang="zh-CN" dirty="0"/>
              <a:t>KUDU </a:t>
            </a:r>
            <a:r>
              <a:rPr kumimoji="1" lang="zh-CN" altLang="en-US" dirty="0"/>
              <a:t>依靠 </a:t>
            </a:r>
            <a:r>
              <a:rPr kumimoji="1" lang="en-US" altLang="zh-CN" dirty="0"/>
              <a:t>Impala/Spark </a:t>
            </a:r>
            <a:r>
              <a:rPr kumimoji="1" lang="en-US" altLang="zh-CN" dirty="0" err="1"/>
              <a:t>sql</a:t>
            </a:r>
            <a:r>
              <a:rPr kumimoji="1" lang="en-US" altLang="zh-CN" dirty="0"/>
              <a:t>, SQL</a:t>
            </a:r>
            <a:r>
              <a:rPr kumimoji="1" lang="zh-CN" altLang="en-US" dirty="0"/>
              <a:t> 支持完善</a:t>
            </a:r>
            <a:endParaRPr kumimoji="1" lang="en-US" altLang="zh-CN" dirty="0"/>
          </a:p>
          <a:p>
            <a:r>
              <a:rPr kumimoji="1" lang="zh-CN" altLang="en-US" dirty="0"/>
              <a:t>查询性能</a:t>
            </a:r>
            <a:endParaRPr kumimoji="1" lang="en-US" altLang="zh-CN" dirty="0"/>
          </a:p>
          <a:p>
            <a:pPr lvl="1"/>
            <a:r>
              <a:rPr kumimoji="1" lang="en-US" altLang="zh-CN" dirty="0"/>
              <a:t>Druid </a:t>
            </a:r>
            <a:r>
              <a:rPr kumimoji="1" lang="zh-CN" altLang="en-US" dirty="0"/>
              <a:t>查询的是 </a:t>
            </a:r>
            <a:r>
              <a:rPr kumimoji="1" lang="en-US" altLang="zh-CN" dirty="0"/>
              <a:t>OLAP</a:t>
            </a:r>
            <a:r>
              <a:rPr kumimoji="1" lang="zh-CN" altLang="en-US" dirty="0"/>
              <a:t> </a:t>
            </a:r>
            <a:r>
              <a:rPr kumimoji="1" lang="en-US" altLang="zh-CN" dirty="0"/>
              <a:t>Cube</a:t>
            </a:r>
            <a:r>
              <a:rPr kumimoji="1" lang="zh-CN" altLang="en-US" dirty="0"/>
              <a:t>， 更快</a:t>
            </a:r>
            <a:endParaRPr kumimoji="1" lang="en-US" altLang="zh-CN" dirty="0"/>
          </a:p>
          <a:p>
            <a:pPr lvl="1"/>
            <a:r>
              <a:rPr kumimoji="1" lang="en-US" altLang="zh-CN" dirty="0"/>
              <a:t>KUDU</a:t>
            </a:r>
            <a:r>
              <a:rPr kumimoji="1" lang="zh-CN" altLang="en-US" dirty="0"/>
              <a:t> 是扫描原始数据， 支持灵活查询</a:t>
            </a:r>
            <a:endParaRPr kumimoji="1" lang="en-US" altLang="zh-CN" dirty="0"/>
          </a:p>
          <a:p>
            <a:pPr lvl="1"/>
            <a:endParaRPr kumimoji="1" lang="zh-CN" altLang="en-US" dirty="0"/>
          </a:p>
        </p:txBody>
      </p:sp>
    </p:spTree>
    <p:extLst>
      <p:ext uri="{BB962C8B-B14F-4D97-AF65-F5344CB8AC3E}">
        <p14:creationId xmlns:p14="http://schemas.microsoft.com/office/powerpoint/2010/main" val="586133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59C0-8CA9-7D4F-BE1C-966BE1700B98}"/>
              </a:ext>
            </a:extLst>
          </p:cNvPr>
          <p:cNvSpPr>
            <a:spLocks noGrp="1"/>
          </p:cNvSpPr>
          <p:nvPr>
            <p:ph type="ctrTitle"/>
          </p:nvPr>
        </p:nvSpPr>
        <p:spPr/>
        <p:txBody>
          <a:bodyPr/>
          <a:lstStyle/>
          <a:p>
            <a:pPr algn="ctr"/>
            <a:r>
              <a:rPr lang="zh-CN" altLang="en-US" dirty="0">
                <a:latin typeface="Microsoft YaHei" panose="020B0503020204020204" pitchFamily="34" charset="-122"/>
                <a:ea typeface="Microsoft YaHei" panose="020B0503020204020204" pitchFamily="34" charset="-122"/>
              </a:rPr>
              <a:t>电商案例</a:t>
            </a:r>
            <a:endParaRPr lang="en-US"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E9E01DBF-C4A9-2648-B2B9-C336EB602A6B}"/>
              </a:ext>
            </a:extLst>
          </p:cNvPr>
          <p:cNvSpPr>
            <a:spLocks noGrp="1"/>
          </p:cNvSpPr>
          <p:nvPr>
            <p:ph type="subTitle" idx="1"/>
          </p:nvPr>
        </p:nvSpPr>
        <p:spPr>
          <a:xfrm>
            <a:off x="1371600" y="3655061"/>
            <a:ext cx="9448800" cy="685800"/>
          </a:xfrm>
        </p:spPr>
        <p:txBody>
          <a:bodyPr/>
          <a:lstStyle/>
          <a:p>
            <a:pPr algn="ctr"/>
            <a:r>
              <a:rPr lang="en-US" dirty="0" err="1"/>
              <a:t>流玉</a:t>
            </a:r>
            <a:endParaRPr lang="en-US" dirty="0"/>
          </a:p>
        </p:txBody>
      </p:sp>
      <p:cxnSp>
        <p:nvCxnSpPr>
          <p:cNvPr id="5" name="直线连接符 4">
            <a:extLst>
              <a:ext uri="{FF2B5EF4-FFF2-40B4-BE49-F238E27FC236}">
                <a16:creationId xmlns:a16="http://schemas.microsoft.com/office/drawing/2014/main" id="{05310971-F2EF-124F-A54C-714B1391CD82}"/>
              </a:ext>
            </a:extLst>
          </p:cNvPr>
          <p:cNvCxnSpPr/>
          <p:nvPr/>
        </p:nvCxnSpPr>
        <p:spPr>
          <a:xfrm>
            <a:off x="1268730" y="3632201"/>
            <a:ext cx="9551670" cy="0"/>
          </a:xfrm>
          <a:prstGeom prst="line">
            <a:avLst/>
          </a:prstGeom>
          <a:ln>
            <a:solidFill>
              <a:schemeClr val="tx1">
                <a:alpha val="5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857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70D3BD-D0CC-0F48-85AD-BF75C71B7B2C}"/>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日程</a:t>
            </a:r>
          </a:p>
        </p:txBody>
      </p:sp>
      <p:sp>
        <p:nvSpPr>
          <p:cNvPr id="3" name="内容占位符 2">
            <a:extLst>
              <a:ext uri="{FF2B5EF4-FFF2-40B4-BE49-F238E27FC236}">
                <a16:creationId xmlns:a16="http://schemas.microsoft.com/office/drawing/2014/main" id="{FC362105-DFFD-3B4B-B9AB-342522860AF9}"/>
              </a:ext>
            </a:extLst>
          </p:cNvPr>
          <p:cNvSpPr>
            <a:spLocks noGrp="1"/>
          </p:cNvSpPr>
          <p:nvPr>
            <p:ph idx="1"/>
          </p:nvPr>
        </p:nvSpPr>
        <p:spPr/>
        <p:txBody>
          <a:bodyPr/>
          <a:lstStyle/>
          <a:p>
            <a:r>
              <a:rPr kumimoji="1" lang="zh-CN" altLang="en-US" dirty="0">
                <a:latin typeface="Microsoft YaHei Light" panose="020B0503020204020204" pitchFamily="34" charset="-122"/>
                <a:ea typeface="Microsoft YaHei Light" panose="020B0503020204020204" pitchFamily="34" charset="-122"/>
              </a:rPr>
              <a:t>案例分析</a:t>
            </a:r>
            <a:r>
              <a:rPr kumimoji="1" lang="en-US" altLang="zh-CN" dirty="0">
                <a:latin typeface="Microsoft YaHei Light" panose="020B0503020204020204" pitchFamily="34" charset="-122"/>
                <a:ea typeface="Microsoft YaHei Light" panose="020B0503020204020204" pitchFamily="34" charset="-122"/>
              </a:rPr>
              <a:t>-</a:t>
            </a:r>
            <a:r>
              <a:rPr kumimoji="1" lang="zh-CN" altLang="en-US" dirty="0">
                <a:latin typeface="Microsoft YaHei Light" panose="020B0503020204020204" pitchFamily="34" charset="-122"/>
                <a:ea typeface="Microsoft YaHei Light" panose="020B0503020204020204" pitchFamily="34" charset="-122"/>
              </a:rPr>
              <a:t> 魔方</a:t>
            </a:r>
            <a:endParaRPr kumimoji="1" lang="en-US" altLang="zh-CN" dirty="0">
              <a:latin typeface="Microsoft YaHei Light" panose="020B0503020204020204" pitchFamily="34" charset="-122"/>
              <a:ea typeface="Microsoft YaHei Light" panose="020B0503020204020204" pitchFamily="34" charset="-122"/>
            </a:endParaRPr>
          </a:p>
          <a:p>
            <a:r>
              <a:rPr kumimoji="1" lang="en-US" altLang="zh-CN" dirty="0">
                <a:latin typeface="Microsoft YaHei Light" panose="020B0503020204020204" pitchFamily="34" charset="-122"/>
                <a:ea typeface="Microsoft YaHei Light" panose="020B0503020204020204" pitchFamily="34" charset="-122"/>
              </a:rPr>
              <a:t>KUDU</a:t>
            </a:r>
            <a:r>
              <a:rPr kumimoji="1" lang="zh-CN" altLang="en-US" dirty="0">
                <a:latin typeface="Microsoft YaHei Light" panose="020B0503020204020204" pitchFamily="34" charset="-122"/>
                <a:ea typeface="Microsoft YaHei Light" panose="020B0503020204020204" pitchFamily="34" charset="-122"/>
              </a:rPr>
              <a:t> 性能调优</a:t>
            </a:r>
            <a:endParaRPr kumimoji="1" lang="en-US" altLang="zh-CN"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案例分析</a:t>
            </a:r>
            <a:r>
              <a:rPr kumimoji="1" lang="en-US" altLang="zh-CN" dirty="0">
                <a:latin typeface="Microsoft YaHei Light" panose="020B0503020204020204" pitchFamily="34" charset="-122"/>
                <a:ea typeface="Microsoft YaHei Light" panose="020B0503020204020204" pitchFamily="34" charset="-122"/>
              </a:rPr>
              <a:t>-</a:t>
            </a:r>
            <a:r>
              <a:rPr kumimoji="1" lang="zh-CN" altLang="en-US" dirty="0">
                <a:latin typeface="Microsoft YaHei Light" panose="020B0503020204020204" pitchFamily="34" charset="-122"/>
                <a:ea typeface="Microsoft YaHei Light" panose="020B0503020204020204" pitchFamily="34" charset="-122"/>
              </a:rPr>
              <a:t>监控</a:t>
            </a:r>
            <a:endParaRPr kumimoji="1" lang="en-US" altLang="zh-CN"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未来发展</a:t>
            </a:r>
            <a:endParaRPr kumimoji="1" lang="en-US" altLang="zh-CN" dirty="0">
              <a:latin typeface="Microsoft YaHei Light" panose="020B0503020204020204" pitchFamily="34" charset="-122"/>
              <a:ea typeface="Microsoft YaHei Light" panose="020B0503020204020204" pitchFamily="34" charset="-122"/>
            </a:endParaRPr>
          </a:p>
          <a:p>
            <a:endParaRPr kumimoji="1" lang="zh-CN" altLang="en-US" dirty="0">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1352039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04A0B-15B5-1B42-81FC-A0301B579C01}"/>
              </a:ext>
            </a:extLst>
          </p:cNvPr>
          <p:cNvSpPr>
            <a:spLocks noGrp="1"/>
          </p:cNvSpPr>
          <p:nvPr>
            <p:ph type="title"/>
          </p:nvPr>
        </p:nvSpPr>
        <p:spPr/>
        <p:txBody>
          <a:bodyPr/>
          <a:lstStyle/>
          <a:p>
            <a:pPr algn="ctr"/>
            <a:r>
              <a:rPr kumimoji="1" lang="zh-CN" altLang="en-US" dirty="0"/>
              <a:t>产品与业务介绍</a:t>
            </a:r>
          </a:p>
        </p:txBody>
      </p:sp>
    </p:spTree>
    <p:extLst>
      <p:ext uri="{BB962C8B-B14F-4D97-AF65-F5344CB8AC3E}">
        <p14:creationId xmlns:p14="http://schemas.microsoft.com/office/powerpoint/2010/main" val="2902283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C63A3-BFB8-0644-B6AB-AA7ED4246E69}"/>
              </a:ext>
            </a:extLst>
          </p:cNvPr>
          <p:cNvSpPr>
            <a:spLocks noGrp="1"/>
          </p:cNvSpPr>
          <p:nvPr>
            <p:ph type="title"/>
          </p:nvPr>
        </p:nvSpPr>
        <p:spPr>
          <a:xfrm>
            <a:off x="2895600" y="387183"/>
            <a:ext cx="8610600" cy="1293028"/>
          </a:xfrm>
        </p:spPr>
        <p:txBody>
          <a:bodyPr/>
          <a:lstStyle/>
          <a:p>
            <a:r>
              <a:rPr kumimoji="1" lang="zh-CN" altLang="en-US" dirty="0"/>
              <a:t>魔方是什么</a:t>
            </a:r>
          </a:p>
        </p:txBody>
      </p:sp>
      <p:sp>
        <p:nvSpPr>
          <p:cNvPr id="3" name="内容占位符 2">
            <a:extLst>
              <a:ext uri="{FF2B5EF4-FFF2-40B4-BE49-F238E27FC236}">
                <a16:creationId xmlns:a16="http://schemas.microsoft.com/office/drawing/2014/main" id="{6864F039-2D5D-AA4F-91CF-F9EDB697A85A}"/>
              </a:ext>
            </a:extLst>
          </p:cNvPr>
          <p:cNvSpPr>
            <a:spLocks noGrp="1"/>
          </p:cNvSpPr>
          <p:nvPr>
            <p:ph idx="1"/>
          </p:nvPr>
        </p:nvSpPr>
        <p:spPr>
          <a:xfrm>
            <a:off x="685800" y="1920240"/>
            <a:ext cx="10820400" cy="4024125"/>
          </a:xfrm>
        </p:spPr>
        <p:txBody>
          <a:bodyPr/>
          <a:lstStyle/>
          <a:p>
            <a:r>
              <a:rPr lang="zh-CN" altLang="en-US" dirty="0"/>
              <a:t>通过大数据和智能化算法与技术，为唯品会的供应商提供一站式智能数据平台，帮助供应商提升数字化运营水平和销售效益。 魔方为供应商提供日常运营报表、决策支持和运营赋能工具。 </a:t>
            </a:r>
          </a:p>
          <a:p>
            <a:endParaRPr kumimoji="1" lang="zh-CN" altLang="en-US" dirty="0"/>
          </a:p>
        </p:txBody>
      </p:sp>
      <p:pic>
        <p:nvPicPr>
          <p:cNvPr id="4098" name="Picture 2" descr="page4image23186896">
            <a:extLst>
              <a:ext uri="{FF2B5EF4-FFF2-40B4-BE49-F238E27FC236}">
                <a16:creationId xmlns:a16="http://schemas.microsoft.com/office/drawing/2014/main" id="{7BD02EC0-4A7D-5540-ADC6-39082273ED4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6731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4image23186480">
            <a:extLst>
              <a:ext uri="{FF2B5EF4-FFF2-40B4-BE49-F238E27FC236}">
                <a16:creationId xmlns:a16="http://schemas.microsoft.com/office/drawing/2014/main" id="{A3C51911-9EB3-D24C-B83F-9D3079E7F6D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869680" y="2758822"/>
            <a:ext cx="19939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ge4image23187104">
            <a:extLst>
              <a:ext uri="{FF2B5EF4-FFF2-40B4-BE49-F238E27FC236}">
                <a16:creationId xmlns:a16="http://schemas.microsoft.com/office/drawing/2014/main" id="{B12E17D4-E9D0-534B-B405-DBBD1799DFF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89881" y="2955673"/>
            <a:ext cx="7127296" cy="3050539"/>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page4image23187312">
            <a:extLst>
              <a:ext uri="{FF2B5EF4-FFF2-40B4-BE49-F238E27FC236}">
                <a16:creationId xmlns:a16="http://schemas.microsoft.com/office/drawing/2014/main" id="{DA2DB3F0-26D0-8541-9461-4A8A078E12C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218930" y="3203322"/>
            <a:ext cx="1295400" cy="254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67E9291-8D22-3D4E-B669-B7336B908D20}"/>
              </a:ext>
            </a:extLst>
          </p:cNvPr>
          <p:cNvSpPr/>
          <p:nvPr/>
        </p:nvSpPr>
        <p:spPr>
          <a:xfrm>
            <a:off x="967021" y="6173729"/>
            <a:ext cx="9873699" cy="369332"/>
          </a:xfrm>
          <a:prstGeom prst="rect">
            <a:avLst/>
          </a:prstGeom>
        </p:spPr>
        <p:txBody>
          <a:bodyPr wrap="square">
            <a:spAutoFit/>
          </a:bodyPr>
          <a:lstStyle/>
          <a:p>
            <a:r>
              <a:rPr lang="en" altLang="zh-CN" dirty="0">
                <a:solidFill>
                  <a:srgbClr val="898989"/>
                </a:solidFill>
              </a:rPr>
              <a:t>PC &amp; app;</a:t>
            </a:r>
            <a:r>
              <a:rPr lang="zh-CN" altLang="en-US" dirty="0">
                <a:solidFill>
                  <a:srgbClr val="898989"/>
                </a:solidFill>
              </a:rPr>
              <a:t>用户</a:t>
            </a:r>
            <a:r>
              <a:rPr lang="en-US" altLang="zh-CN" dirty="0">
                <a:solidFill>
                  <a:srgbClr val="898989"/>
                </a:solidFill>
              </a:rPr>
              <a:t>:</a:t>
            </a:r>
            <a:r>
              <a:rPr lang="zh-CN" altLang="en-US" dirty="0">
                <a:solidFill>
                  <a:srgbClr val="898989"/>
                </a:solidFill>
              </a:rPr>
              <a:t>几千 供应商</a:t>
            </a:r>
            <a:r>
              <a:rPr lang="en-US" altLang="zh-CN" dirty="0">
                <a:solidFill>
                  <a:srgbClr val="898989"/>
                </a:solidFill>
              </a:rPr>
              <a:t>+</a:t>
            </a:r>
            <a:r>
              <a:rPr lang="zh-CN" altLang="en-US" dirty="0">
                <a:solidFill>
                  <a:srgbClr val="898989"/>
                </a:solidFill>
              </a:rPr>
              <a:t>商务 </a:t>
            </a:r>
            <a:r>
              <a:rPr lang="en-US" altLang="zh-CN" dirty="0">
                <a:solidFill>
                  <a:srgbClr val="898989"/>
                </a:solidFill>
              </a:rPr>
              <a:t>;</a:t>
            </a:r>
            <a:r>
              <a:rPr lang="en" altLang="zh-CN" dirty="0">
                <a:solidFill>
                  <a:srgbClr val="898989"/>
                </a:solidFill>
              </a:rPr>
              <a:t>PV:</a:t>
            </a:r>
            <a:r>
              <a:rPr lang="zh-CN" altLang="en-US" dirty="0">
                <a:solidFill>
                  <a:srgbClr val="898989"/>
                </a:solidFill>
              </a:rPr>
              <a:t>百万级</a:t>
            </a:r>
            <a:r>
              <a:rPr lang="en-US" altLang="zh-CN" dirty="0">
                <a:solidFill>
                  <a:srgbClr val="898989"/>
                </a:solidFill>
              </a:rPr>
              <a:t>;</a:t>
            </a:r>
            <a:r>
              <a:rPr lang="en" altLang="zh-CN" dirty="0">
                <a:solidFill>
                  <a:srgbClr val="898989"/>
                </a:solidFill>
              </a:rPr>
              <a:t>ETL</a:t>
            </a:r>
            <a:r>
              <a:rPr lang="zh-CN" altLang="en-US" dirty="0">
                <a:solidFill>
                  <a:srgbClr val="898989"/>
                </a:solidFill>
              </a:rPr>
              <a:t>任务</a:t>
            </a:r>
            <a:r>
              <a:rPr lang="en-US" altLang="zh-CN" dirty="0">
                <a:solidFill>
                  <a:srgbClr val="898989"/>
                </a:solidFill>
              </a:rPr>
              <a:t>:</a:t>
            </a:r>
            <a:r>
              <a:rPr lang="zh-CN" altLang="en-US" dirty="0">
                <a:solidFill>
                  <a:srgbClr val="898989"/>
                </a:solidFill>
              </a:rPr>
              <a:t>数百</a:t>
            </a:r>
            <a:r>
              <a:rPr lang="en-US" altLang="zh-CN" dirty="0">
                <a:solidFill>
                  <a:srgbClr val="898989"/>
                </a:solidFill>
              </a:rPr>
              <a:t>;</a:t>
            </a:r>
            <a:r>
              <a:rPr lang="en" altLang="zh-CN" dirty="0">
                <a:solidFill>
                  <a:srgbClr val="898989"/>
                </a:solidFill>
              </a:rPr>
              <a:t>ad-hoc</a:t>
            </a:r>
            <a:r>
              <a:rPr lang="zh-CN" altLang="en-US" dirty="0">
                <a:solidFill>
                  <a:srgbClr val="898989"/>
                </a:solidFill>
              </a:rPr>
              <a:t>查询</a:t>
            </a:r>
            <a:r>
              <a:rPr lang="en-US" altLang="zh-CN" dirty="0">
                <a:solidFill>
                  <a:srgbClr val="898989"/>
                </a:solidFill>
              </a:rPr>
              <a:t>:</a:t>
            </a:r>
            <a:r>
              <a:rPr lang="zh-CN" altLang="en-US" dirty="0">
                <a:solidFill>
                  <a:srgbClr val="898989"/>
                </a:solidFill>
              </a:rPr>
              <a:t>百万级 </a:t>
            </a:r>
            <a:endParaRPr lang="zh-CN" altLang="en-US" dirty="0"/>
          </a:p>
        </p:txBody>
      </p:sp>
    </p:spTree>
    <p:extLst>
      <p:ext uri="{BB962C8B-B14F-4D97-AF65-F5344CB8AC3E}">
        <p14:creationId xmlns:p14="http://schemas.microsoft.com/office/powerpoint/2010/main" val="664963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35694-0128-A64C-8CE4-F79D648ABEC1}"/>
              </a:ext>
            </a:extLst>
          </p:cNvPr>
          <p:cNvSpPr>
            <a:spLocks noGrp="1"/>
          </p:cNvSpPr>
          <p:nvPr>
            <p:ph type="title"/>
          </p:nvPr>
        </p:nvSpPr>
        <p:spPr>
          <a:xfrm>
            <a:off x="3009900" y="0"/>
            <a:ext cx="8610600" cy="1293028"/>
          </a:xfrm>
        </p:spPr>
        <p:txBody>
          <a:bodyPr/>
          <a:lstStyle/>
          <a:p>
            <a:r>
              <a:rPr kumimoji="1" lang="zh-CN" altLang="en-US" dirty="0"/>
              <a:t>魔方主要业务模块</a:t>
            </a:r>
          </a:p>
        </p:txBody>
      </p:sp>
      <p:pic>
        <p:nvPicPr>
          <p:cNvPr id="5" name="图片 4">
            <a:extLst>
              <a:ext uri="{FF2B5EF4-FFF2-40B4-BE49-F238E27FC236}">
                <a16:creationId xmlns:a16="http://schemas.microsoft.com/office/drawing/2014/main" id="{F827442F-F118-B54E-9FE1-B9902FE31B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65402"/>
            <a:ext cx="12192000" cy="5670196"/>
          </a:xfrm>
          <a:prstGeom prst="rect">
            <a:avLst/>
          </a:prstGeom>
        </p:spPr>
      </p:pic>
    </p:spTree>
    <p:extLst>
      <p:ext uri="{BB962C8B-B14F-4D97-AF65-F5344CB8AC3E}">
        <p14:creationId xmlns:p14="http://schemas.microsoft.com/office/powerpoint/2010/main" val="3604118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D4574-672C-414C-94DF-AA225B6216C9}"/>
              </a:ext>
            </a:extLst>
          </p:cNvPr>
          <p:cNvSpPr>
            <a:spLocks noGrp="1"/>
          </p:cNvSpPr>
          <p:nvPr>
            <p:ph type="title"/>
          </p:nvPr>
        </p:nvSpPr>
        <p:spPr/>
        <p:txBody>
          <a:bodyPr/>
          <a:lstStyle/>
          <a:p>
            <a:r>
              <a:rPr kumimoji="1" lang="zh-CN" altLang="en-US" dirty="0"/>
              <a:t>魔方数据示例</a:t>
            </a:r>
          </a:p>
        </p:txBody>
      </p:sp>
      <p:pic>
        <p:nvPicPr>
          <p:cNvPr id="5121" name="Picture 1" descr="page6image23194176">
            <a:extLst>
              <a:ext uri="{FF2B5EF4-FFF2-40B4-BE49-F238E27FC236}">
                <a16:creationId xmlns:a16="http://schemas.microsoft.com/office/drawing/2014/main" id="{E44443BD-1427-2A47-8C44-C2E3671A5A3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098" y="1783080"/>
            <a:ext cx="5559692" cy="49377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6image23190016">
            <a:extLst>
              <a:ext uri="{FF2B5EF4-FFF2-40B4-BE49-F238E27FC236}">
                <a16:creationId xmlns:a16="http://schemas.microsoft.com/office/drawing/2014/main" id="{EBB26B8A-B2F0-E146-A9E7-B77C5D3A247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3922" y="1783080"/>
            <a:ext cx="5559690" cy="241657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6image23189808">
            <a:extLst>
              <a:ext uri="{FF2B5EF4-FFF2-40B4-BE49-F238E27FC236}">
                <a16:creationId xmlns:a16="http://schemas.microsoft.com/office/drawing/2014/main" id="{B2C63E3E-4D91-9B4C-B75C-401AEC180BC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98080" y="4251960"/>
            <a:ext cx="5624112" cy="24165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46C2F3A-FC22-8841-8245-6A9878990C18}"/>
              </a:ext>
            </a:extLst>
          </p:cNvPr>
          <p:cNvSpPr/>
          <p:nvPr/>
        </p:nvSpPr>
        <p:spPr>
          <a:xfrm>
            <a:off x="504098" y="1183363"/>
            <a:ext cx="5096267" cy="369332"/>
          </a:xfrm>
          <a:prstGeom prst="rect">
            <a:avLst/>
          </a:prstGeom>
        </p:spPr>
        <p:txBody>
          <a:bodyPr wrap="none">
            <a:spAutoFit/>
          </a:bodyPr>
          <a:lstStyle/>
          <a:p>
            <a:r>
              <a:rPr lang="zh-CN" altLang="en-US" dirty="0">
                <a:solidFill>
                  <a:srgbClr val="C4C4C4"/>
                </a:solidFill>
              </a:rPr>
              <a:t>汇总、明细、实时、长期趋势等各种类型的数据 </a:t>
            </a:r>
            <a:endParaRPr lang="zh-CN" altLang="en-US" dirty="0">
              <a:effectLst/>
            </a:endParaRPr>
          </a:p>
        </p:txBody>
      </p:sp>
    </p:spTree>
    <p:extLst>
      <p:ext uri="{BB962C8B-B14F-4D97-AF65-F5344CB8AC3E}">
        <p14:creationId xmlns:p14="http://schemas.microsoft.com/office/powerpoint/2010/main" val="770682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3EF4E-D389-964C-A7D1-EBBDB1EDA4A2}"/>
              </a:ext>
            </a:extLst>
          </p:cNvPr>
          <p:cNvSpPr>
            <a:spLocks noGrp="1"/>
          </p:cNvSpPr>
          <p:nvPr>
            <p:ph type="title"/>
          </p:nvPr>
        </p:nvSpPr>
        <p:spPr/>
        <p:txBody>
          <a:bodyPr/>
          <a:lstStyle/>
          <a:p>
            <a:r>
              <a:rPr kumimoji="1" lang="zh-CN" altLang="en-US" dirty="0"/>
              <a:t>演进方向</a:t>
            </a:r>
          </a:p>
        </p:txBody>
      </p:sp>
      <p:pic>
        <p:nvPicPr>
          <p:cNvPr id="5" name="图片 4">
            <a:extLst>
              <a:ext uri="{FF2B5EF4-FFF2-40B4-BE49-F238E27FC236}">
                <a16:creationId xmlns:a16="http://schemas.microsoft.com/office/drawing/2014/main" id="{B87600B5-4693-244F-929D-826782A98A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28716"/>
            <a:ext cx="12192000" cy="5129284"/>
          </a:xfrm>
          <a:prstGeom prst="rect">
            <a:avLst/>
          </a:prstGeom>
        </p:spPr>
      </p:pic>
    </p:spTree>
    <p:extLst>
      <p:ext uri="{BB962C8B-B14F-4D97-AF65-F5344CB8AC3E}">
        <p14:creationId xmlns:p14="http://schemas.microsoft.com/office/powerpoint/2010/main" val="3677336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9013A-012A-DF43-81F5-973AAFC63102}"/>
              </a:ext>
            </a:extLst>
          </p:cNvPr>
          <p:cNvSpPr>
            <a:spLocks noGrp="1"/>
          </p:cNvSpPr>
          <p:nvPr>
            <p:ph type="title"/>
          </p:nvPr>
        </p:nvSpPr>
        <p:spPr>
          <a:xfrm>
            <a:off x="2895600" y="55713"/>
            <a:ext cx="8610600" cy="1293028"/>
          </a:xfrm>
        </p:spPr>
        <p:txBody>
          <a:bodyPr/>
          <a:lstStyle/>
          <a:p>
            <a:r>
              <a:rPr kumimoji="1" lang="zh-CN" altLang="en-US" dirty="0"/>
              <a:t>数据关注点</a:t>
            </a:r>
          </a:p>
        </p:txBody>
      </p:sp>
      <p:pic>
        <p:nvPicPr>
          <p:cNvPr id="8" name="图片 7">
            <a:extLst>
              <a:ext uri="{FF2B5EF4-FFF2-40B4-BE49-F238E27FC236}">
                <a16:creationId xmlns:a16="http://schemas.microsoft.com/office/drawing/2014/main" id="{9ECC41B8-4841-3F45-9D38-C617F256B2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519" y="1245869"/>
            <a:ext cx="12225949" cy="5593913"/>
          </a:xfrm>
          <a:prstGeom prst="rect">
            <a:avLst/>
          </a:prstGeom>
        </p:spPr>
      </p:pic>
    </p:spTree>
    <p:extLst>
      <p:ext uri="{BB962C8B-B14F-4D97-AF65-F5344CB8AC3E}">
        <p14:creationId xmlns:p14="http://schemas.microsoft.com/office/powerpoint/2010/main" val="394005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7FB5C-755F-414A-B7F1-395A3023C8CA}"/>
              </a:ext>
            </a:extLst>
          </p:cNvPr>
          <p:cNvSpPr>
            <a:spLocks noGrp="1"/>
          </p:cNvSpPr>
          <p:nvPr>
            <p:ph type="title"/>
          </p:nvPr>
        </p:nvSpPr>
        <p:spPr/>
        <p:txBody>
          <a:bodyPr/>
          <a:lstStyle/>
          <a:p>
            <a:r>
              <a:rPr kumimoji="1" lang="zh-CN" altLang="en-US" dirty="0"/>
              <a:t>数据挑战</a:t>
            </a:r>
          </a:p>
        </p:txBody>
      </p:sp>
      <p:pic>
        <p:nvPicPr>
          <p:cNvPr id="5" name="内容占位符 4">
            <a:extLst>
              <a:ext uri="{FF2B5EF4-FFF2-40B4-BE49-F238E27FC236}">
                <a16:creationId xmlns:a16="http://schemas.microsoft.com/office/drawing/2014/main" id="{0E13057D-D937-4D48-A6A6-A1DBAC41D39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5392" y="2035175"/>
            <a:ext cx="9941216" cy="4022725"/>
          </a:xfrm>
        </p:spPr>
      </p:pic>
    </p:spTree>
    <p:extLst>
      <p:ext uri="{BB962C8B-B14F-4D97-AF65-F5344CB8AC3E}">
        <p14:creationId xmlns:p14="http://schemas.microsoft.com/office/powerpoint/2010/main" val="279769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2008-9881-5B47-811A-7BECE734038E}"/>
              </a:ext>
            </a:extLst>
          </p:cNvPr>
          <p:cNvSpPr>
            <a:spLocks noGrp="1"/>
          </p:cNvSpPr>
          <p:nvPr>
            <p:ph type="title"/>
          </p:nvPr>
        </p:nvSpPr>
        <p:spPr/>
        <p:txBody>
          <a:bodyPr/>
          <a:lstStyle/>
          <a:p>
            <a:r>
              <a:rPr lang="en-US" dirty="0" err="1">
                <a:latin typeface="Microsoft YaHei" panose="020B0503020204020204" pitchFamily="34" charset="-122"/>
                <a:ea typeface="Microsoft YaHei" panose="020B0503020204020204" pitchFamily="34" charset="-122"/>
              </a:rPr>
              <a:t>大数据挑战</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D3021094-15CE-804B-8B58-964A10F58C2A}"/>
              </a:ext>
            </a:extLst>
          </p:cNvPr>
          <p:cNvSpPr>
            <a:spLocks noGrp="1"/>
          </p:cNvSpPr>
          <p:nvPr>
            <p:ph idx="1"/>
          </p:nvPr>
        </p:nvSpPr>
        <p:spPr/>
        <p:txBody>
          <a:bodyPr/>
          <a:lstStyle/>
          <a:p>
            <a:r>
              <a:rPr lang="ja-JP" altLang="en-US">
                <a:latin typeface="Microsoft YaHei Light" panose="020B0503020204020204" pitchFamily="34" charset="-122"/>
                <a:ea typeface="Microsoft YaHei Light" panose="020B0503020204020204" pitchFamily="34" charset="-122"/>
              </a:rPr>
              <a:t>数据是一种战略资产</a:t>
            </a:r>
            <a:endParaRPr lang="en-US" altLang="ja-JP" dirty="0">
              <a:latin typeface="Microsoft YaHei Light" panose="020B0503020204020204" pitchFamily="34" charset="-122"/>
              <a:ea typeface="Microsoft YaHei Light" panose="020B0503020204020204" pitchFamily="34" charset="-122"/>
            </a:endParaRPr>
          </a:p>
          <a:p>
            <a:endParaRPr lang="en-US" altLang="ja-JP" dirty="0">
              <a:latin typeface="Microsoft YaHei Light" panose="020B0503020204020204" pitchFamily="34" charset="-122"/>
              <a:ea typeface="Microsoft YaHei Light" panose="020B0503020204020204" pitchFamily="34" charset="-122"/>
            </a:endParaRPr>
          </a:p>
          <a:p>
            <a:pPr lvl="1"/>
            <a:r>
              <a:rPr lang="ja-JP" altLang="en-US">
                <a:latin typeface="Microsoft YaHei Light" panose="020B0503020204020204" pitchFamily="34" charset="-122"/>
                <a:ea typeface="Microsoft YaHei Light" panose="020B0503020204020204" pitchFamily="34" charset="-122"/>
              </a:rPr>
              <a:t>所有东西必须能够衡量</a:t>
            </a:r>
            <a:endParaRPr lang="en-US" altLang="ja-JP" dirty="0">
              <a:latin typeface="Microsoft YaHei Light" panose="020B0503020204020204" pitchFamily="34" charset="-122"/>
              <a:ea typeface="Microsoft YaHei Light" panose="020B0503020204020204" pitchFamily="34" charset="-122"/>
            </a:endParaRPr>
          </a:p>
          <a:p>
            <a:pPr lvl="1"/>
            <a:r>
              <a:rPr lang="ja-JP" altLang="en-US">
                <a:latin typeface="Microsoft YaHei Light" panose="020B0503020204020204" pitchFamily="34" charset="-122"/>
                <a:ea typeface="Microsoft YaHei Light" panose="020B0503020204020204" pitchFamily="34" charset="-122"/>
              </a:rPr>
              <a:t>数据即应用</a:t>
            </a:r>
            <a:endParaRPr lang="en-US" altLang="ja-JP" dirty="0">
              <a:latin typeface="Microsoft YaHei Light" panose="020B0503020204020204" pitchFamily="34" charset="-122"/>
              <a:ea typeface="Microsoft YaHei Light" panose="020B0503020204020204" pitchFamily="34" charset="-122"/>
            </a:endParaRPr>
          </a:p>
          <a:p>
            <a:pPr lvl="1"/>
            <a:r>
              <a:rPr lang="ja-JP" altLang="en-US">
                <a:latin typeface="Microsoft YaHei Light" panose="020B0503020204020204" pitchFamily="34" charset="-122"/>
                <a:ea typeface="Microsoft YaHei Light" panose="020B0503020204020204" pitchFamily="34" charset="-122"/>
              </a:rPr>
              <a:t>数据驱动成为一个商业必不可少的选择</a:t>
            </a:r>
            <a:endParaRPr lang="en-US" altLang="ja-JP" dirty="0">
              <a:latin typeface="Microsoft YaHei Light" panose="020B0503020204020204" pitchFamily="34" charset="-122"/>
              <a:ea typeface="Microsoft YaHei Light" panose="020B0503020204020204" pitchFamily="34" charset="-122"/>
            </a:endParaRPr>
          </a:p>
          <a:p>
            <a:pPr lvl="1"/>
            <a:r>
              <a:rPr lang="ja-JP" altLang="en-US">
                <a:latin typeface="Microsoft YaHei Light" panose="020B0503020204020204" pitchFamily="34" charset="-122"/>
                <a:ea typeface="Microsoft YaHei Light" panose="020B0503020204020204" pitchFamily="34" charset="-122"/>
              </a:rPr>
              <a:t>数据冗余多样化</a:t>
            </a:r>
            <a:r>
              <a:rPr lang="zh-CN" altLang="en-US" dirty="0">
                <a:latin typeface="Microsoft YaHei Light" panose="020B0503020204020204" pitchFamily="34" charset="-122"/>
                <a:ea typeface="Microsoft YaHei Light" panose="020B0503020204020204" pitchFamily="34" charset="-122"/>
              </a:rPr>
              <a:t>，自由共享</a:t>
            </a:r>
            <a:endParaRPr lang="en-US" altLang="zh-CN" dirty="0">
              <a:latin typeface="Microsoft YaHei Light" panose="020B0503020204020204" pitchFamily="34" charset="-122"/>
              <a:ea typeface="Microsoft YaHei Light" panose="020B0503020204020204" pitchFamily="34" charset="-122"/>
            </a:endParaRPr>
          </a:p>
          <a:p>
            <a:pPr lvl="1"/>
            <a:r>
              <a:rPr lang="ja-JP" altLang="en-US">
                <a:latin typeface="Microsoft YaHei Light" panose="020B0503020204020204" pitchFamily="34" charset="-122"/>
                <a:ea typeface="Microsoft YaHei Light" panose="020B0503020204020204" pitchFamily="34" charset="-122"/>
              </a:rPr>
              <a:t>我们如何存储</a:t>
            </a:r>
            <a:r>
              <a:rPr lang="zh-CN" altLang="en-US" dirty="0">
                <a:latin typeface="Microsoft YaHei Light" panose="020B0503020204020204" pitchFamily="34" charset="-122"/>
                <a:ea typeface="Microsoft YaHei Light" panose="020B0503020204020204" pitchFamily="34" charset="-122"/>
              </a:rPr>
              <a:t>， 处理以及分析</a:t>
            </a:r>
            <a:endParaRPr lang="en-US" altLang="ja-JP" dirty="0">
              <a:latin typeface="Microsoft YaHei Light" panose="020B0503020204020204" pitchFamily="34" charset="-122"/>
              <a:ea typeface="Microsoft YaHei Light" panose="020B0503020204020204" pitchFamily="34" charset="-122"/>
            </a:endParaRPr>
          </a:p>
          <a:p>
            <a:endParaRPr lang="en-US" altLang="ja-JP" dirty="0">
              <a:latin typeface="Microsoft YaHei Light" panose="020B0503020204020204" pitchFamily="34" charset="-122"/>
              <a:ea typeface="Microsoft YaHei Light" panose="020B0503020204020204" pitchFamily="34" charset="-122"/>
            </a:endParaRPr>
          </a:p>
          <a:p>
            <a:endParaRPr lang="en-US" dirty="0">
              <a:latin typeface="Microsoft YaHei Light" panose="020B0503020204020204" pitchFamily="34" charset="-122"/>
              <a:ea typeface="Microsoft YaHei Light" panose="020B0503020204020204" pitchFamily="34" charset="-122"/>
            </a:endParaRPr>
          </a:p>
        </p:txBody>
      </p:sp>
      <p:pic>
        <p:nvPicPr>
          <p:cNvPr id="4" name="图片 3">
            <a:extLst>
              <a:ext uri="{FF2B5EF4-FFF2-40B4-BE49-F238E27FC236}">
                <a16:creationId xmlns:a16="http://schemas.microsoft.com/office/drawing/2014/main" id="{EF865A97-5DAD-F64E-A4F5-40CD76B70D10}"/>
              </a:ext>
            </a:extLst>
          </p:cNvPr>
          <p:cNvPicPr>
            <a:picLocks noChangeAspect="1"/>
          </p:cNvPicPr>
          <p:nvPr/>
        </p:nvPicPr>
        <p:blipFill>
          <a:blip r:embed="rId2"/>
          <a:stretch>
            <a:fillRect/>
          </a:stretch>
        </p:blipFill>
        <p:spPr>
          <a:xfrm>
            <a:off x="8369394" y="2194560"/>
            <a:ext cx="3277776" cy="3166874"/>
          </a:xfrm>
          <a:prstGeom prst="rect">
            <a:avLst/>
          </a:prstGeom>
        </p:spPr>
      </p:pic>
    </p:spTree>
    <p:extLst>
      <p:ext uri="{BB962C8B-B14F-4D97-AF65-F5344CB8AC3E}">
        <p14:creationId xmlns:p14="http://schemas.microsoft.com/office/powerpoint/2010/main" val="1530231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EBD8C-3570-AF48-A0F0-82EDE39B6BA2}"/>
              </a:ext>
            </a:extLst>
          </p:cNvPr>
          <p:cNvSpPr>
            <a:spLocks noGrp="1"/>
          </p:cNvSpPr>
          <p:nvPr>
            <p:ph type="title"/>
          </p:nvPr>
        </p:nvSpPr>
        <p:spPr/>
        <p:txBody>
          <a:bodyPr/>
          <a:lstStyle/>
          <a:p>
            <a:r>
              <a:rPr kumimoji="1" lang="zh-CN" altLang="en-US" dirty="0"/>
              <a:t>业务模型</a:t>
            </a:r>
          </a:p>
        </p:txBody>
      </p:sp>
      <p:pic>
        <p:nvPicPr>
          <p:cNvPr id="5" name="内容占位符 4">
            <a:extLst>
              <a:ext uri="{FF2B5EF4-FFF2-40B4-BE49-F238E27FC236}">
                <a16:creationId xmlns:a16="http://schemas.microsoft.com/office/drawing/2014/main" id="{28B1563D-91FF-B84F-89DA-C616DCCC2C0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61122" y="1789848"/>
            <a:ext cx="9532175" cy="5005676"/>
          </a:xfrm>
        </p:spPr>
      </p:pic>
    </p:spTree>
    <p:extLst>
      <p:ext uri="{BB962C8B-B14F-4D97-AF65-F5344CB8AC3E}">
        <p14:creationId xmlns:p14="http://schemas.microsoft.com/office/powerpoint/2010/main" val="1691711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06072-9601-674C-BC67-78BC57A1B433}"/>
              </a:ext>
            </a:extLst>
          </p:cNvPr>
          <p:cNvSpPr>
            <a:spLocks noGrp="1"/>
          </p:cNvSpPr>
          <p:nvPr>
            <p:ph type="title"/>
          </p:nvPr>
        </p:nvSpPr>
        <p:spPr/>
        <p:txBody>
          <a:bodyPr/>
          <a:lstStyle/>
          <a:p>
            <a:r>
              <a:rPr kumimoji="1" lang="zh-CN" altLang="en-US" dirty="0"/>
              <a:t>数据模型</a:t>
            </a:r>
          </a:p>
        </p:txBody>
      </p:sp>
      <p:pic>
        <p:nvPicPr>
          <p:cNvPr id="5" name="图片 4">
            <a:extLst>
              <a:ext uri="{FF2B5EF4-FFF2-40B4-BE49-F238E27FC236}">
                <a16:creationId xmlns:a16="http://schemas.microsoft.com/office/drawing/2014/main" id="{FB39A248-75EF-2C47-997C-6706CC6C03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
          <a:stretch/>
        </p:blipFill>
        <p:spPr>
          <a:xfrm>
            <a:off x="1897379" y="2405702"/>
            <a:ext cx="9134475" cy="4315508"/>
          </a:xfrm>
          <a:prstGeom prst="rect">
            <a:avLst/>
          </a:prstGeom>
        </p:spPr>
      </p:pic>
    </p:spTree>
    <p:extLst>
      <p:ext uri="{BB962C8B-B14F-4D97-AF65-F5344CB8AC3E}">
        <p14:creationId xmlns:p14="http://schemas.microsoft.com/office/powerpoint/2010/main" val="669581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C1222-6105-034A-BA48-4D154136F1D3}"/>
              </a:ext>
            </a:extLst>
          </p:cNvPr>
          <p:cNvSpPr>
            <a:spLocks noGrp="1"/>
          </p:cNvSpPr>
          <p:nvPr>
            <p:ph type="title"/>
          </p:nvPr>
        </p:nvSpPr>
        <p:spPr/>
        <p:txBody>
          <a:bodyPr/>
          <a:lstStyle/>
          <a:p>
            <a:r>
              <a:rPr kumimoji="1" lang="zh-CN" altLang="en-US" dirty="0"/>
              <a:t>数据分析方法</a:t>
            </a:r>
          </a:p>
        </p:txBody>
      </p:sp>
      <p:pic>
        <p:nvPicPr>
          <p:cNvPr id="5" name="内容占位符 4">
            <a:extLst>
              <a:ext uri="{FF2B5EF4-FFF2-40B4-BE49-F238E27FC236}">
                <a16:creationId xmlns:a16="http://schemas.microsoft.com/office/drawing/2014/main" id="{7405ACAF-DB5E-784F-9067-723A2EEF307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040910" y="2090931"/>
            <a:ext cx="7842549" cy="4022725"/>
          </a:xfrm>
        </p:spPr>
      </p:pic>
    </p:spTree>
    <p:extLst>
      <p:ext uri="{BB962C8B-B14F-4D97-AF65-F5344CB8AC3E}">
        <p14:creationId xmlns:p14="http://schemas.microsoft.com/office/powerpoint/2010/main" val="429165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C256B-3F16-374C-B630-BC6DAA66AD57}"/>
              </a:ext>
            </a:extLst>
          </p:cNvPr>
          <p:cNvSpPr>
            <a:spLocks noGrp="1"/>
          </p:cNvSpPr>
          <p:nvPr>
            <p:ph type="title"/>
          </p:nvPr>
        </p:nvSpPr>
        <p:spPr/>
        <p:txBody>
          <a:bodyPr/>
          <a:lstStyle/>
          <a:p>
            <a:r>
              <a:rPr kumimoji="1" lang="zh-CN" altLang="en-US" dirty="0"/>
              <a:t>数据体系构建</a:t>
            </a:r>
          </a:p>
        </p:txBody>
      </p:sp>
      <p:pic>
        <p:nvPicPr>
          <p:cNvPr id="5" name="内容占位符 4">
            <a:extLst>
              <a:ext uri="{FF2B5EF4-FFF2-40B4-BE49-F238E27FC236}">
                <a16:creationId xmlns:a16="http://schemas.microsoft.com/office/drawing/2014/main" id="{99B7145F-19CC-E74E-BA91-E24FB8FA0CCA}"/>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642"/>
          <a:stretch/>
        </p:blipFill>
        <p:spPr>
          <a:xfrm>
            <a:off x="2139737" y="2035176"/>
            <a:ext cx="7963268" cy="4008786"/>
          </a:xfrm>
        </p:spPr>
      </p:pic>
    </p:spTree>
    <p:extLst>
      <p:ext uri="{BB962C8B-B14F-4D97-AF65-F5344CB8AC3E}">
        <p14:creationId xmlns:p14="http://schemas.microsoft.com/office/powerpoint/2010/main" val="3635818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page19image23560816">
            <a:extLst>
              <a:ext uri="{FF2B5EF4-FFF2-40B4-BE49-F238E27FC236}">
                <a16:creationId xmlns:a16="http://schemas.microsoft.com/office/drawing/2014/main" id="{038F8F7A-8F44-0040-BA50-2C1EE49741A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84556" y="2154087"/>
            <a:ext cx="8013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36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F3FE2-0B18-EE4D-B611-84FFDF7A1B11}"/>
              </a:ext>
            </a:extLst>
          </p:cNvPr>
          <p:cNvSpPr>
            <a:spLocks noGrp="1"/>
          </p:cNvSpPr>
          <p:nvPr>
            <p:ph type="title"/>
          </p:nvPr>
        </p:nvSpPr>
        <p:spPr/>
        <p:txBody>
          <a:bodyPr/>
          <a:lstStyle/>
          <a:p>
            <a:r>
              <a:rPr kumimoji="1" lang="zh-CN" altLang="en-US" dirty="0"/>
              <a:t>架构</a:t>
            </a:r>
          </a:p>
        </p:txBody>
      </p:sp>
      <p:sp>
        <p:nvSpPr>
          <p:cNvPr id="3" name="内容占位符 2">
            <a:extLst>
              <a:ext uri="{FF2B5EF4-FFF2-40B4-BE49-F238E27FC236}">
                <a16:creationId xmlns:a16="http://schemas.microsoft.com/office/drawing/2014/main" id="{969881FB-2271-8E49-87E1-48ECBE159722}"/>
              </a:ext>
            </a:extLst>
          </p:cNvPr>
          <p:cNvSpPr>
            <a:spLocks noGrp="1"/>
          </p:cNvSpPr>
          <p:nvPr>
            <p:ph idx="1"/>
          </p:nvPr>
        </p:nvSpPr>
        <p:spPr/>
        <p:txBody>
          <a:bodyPr/>
          <a:lstStyle/>
          <a:p>
            <a:r>
              <a:rPr kumimoji="1" lang="zh-CN" altLang="en-US" dirty="0"/>
              <a:t>初始架构</a:t>
            </a:r>
          </a:p>
        </p:txBody>
      </p:sp>
      <p:sp>
        <p:nvSpPr>
          <p:cNvPr id="4" name="Rectangle 2">
            <a:extLst>
              <a:ext uri="{FF2B5EF4-FFF2-40B4-BE49-F238E27FC236}">
                <a16:creationId xmlns:a16="http://schemas.microsoft.com/office/drawing/2014/main" id="{0BEA8843-4882-1A42-B2E1-136D7E291BAE}"/>
              </a:ext>
            </a:extLst>
          </p:cNvPr>
          <p:cNvSpPr>
            <a:spLocks noChangeArrowheads="1"/>
          </p:cNvSpPr>
          <p:nvPr/>
        </p:nvSpPr>
        <p:spPr bwMode="auto">
          <a:xfrm>
            <a:off x="4446270" y="3017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Picture 1">
            <a:extLst>
              <a:ext uri="{FF2B5EF4-FFF2-40B4-BE49-F238E27FC236}">
                <a16:creationId xmlns:a16="http://schemas.microsoft.com/office/drawing/2014/main" id="{3A474213-13DE-9A4C-8E33-3F4E09F3F2CE}"/>
              </a:ext>
            </a:extLst>
          </p:cNvPr>
          <p:cNvPicPr>
            <a:picLocks noChangeAspect="1" noChangeArrowheads="1"/>
          </p:cNvPicPr>
          <p:nvPr/>
        </p:nvPicPr>
        <p:blipFill>
          <a:blip r:embed="rId2" r:link="rId3" cstate="screen">
            <a:extLst>
              <a:ext uri="{28A0092B-C50C-407E-A947-70E740481C1C}">
                <a14:useLocalDpi xmlns:a14="http://schemas.microsoft.com/office/drawing/2010/main"/>
              </a:ext>
            </a:extLst>
          </a:blip>
          <a:srcRect/>
          <a:stretch>
            <a:fillRect/>
          </a:stretch>
        </p:blipFill>
        <p:spPr bwMode="auto">
          <a:xfrm>
            <a:off x="1017270" y="2766060"/>
            <a:ext cx="59436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a:extLst>
              <a:ext uri="{FF2B5EF4-FFF2-40B4-BE49-F238E27FC236}">
                <a16:creationId xmlns:a16="http://schemas.microsoft.com/office/drawing/2014/main" id="{947553B7-B60A-2F43-811E-3EE38BAD4DDD}"/>
              </a:ext>
            </a:extLst>
          </p:cNvPr>
          <p:cNvPicPr>
            <a:picLocks noChangeAspect="1" noChangeArrowheads="1"/>
          </p:cNvPicPr>
          <p:nvPr/>
        </p:nvPicPr>
        <p:blipFill>
          <a:blip r:embed="rId4" r:link="rId5" cstate="screen">
            <a:extLst>
              <a:ext uri="{28A0092B-C50C-407E-A947-70E740481C1C}">
                <a14:useLocalDpi xmlns:a14="http://schemas.microsoft.com/office/drawing/2010/main"/>
              </a:ext>
            </a:extLst>
          </a:blip>
          <a:srcRect/>
          <a:stretch>
            <a:fillRect/>
          </a:stretch>
        </p:blipFill>
        <p:spPr bwMode="auto">
          <a:xfrm>
            <a:off x="1017270" y="5574411"/>
            <a:ext cx="5943600" cy="88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14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A91D7-B94D-9345-B78D-E0A8ADD2B050}"/>
              </a:ext>
            </a:extLst>
          </p:cNvPr>
          <p:cNvSpPr>
            <a:spLocks noGrp="1"/>
          </p:cNvSpPr>
          <p:nvPr>
            <p:ph type="title"/>
          </p:nvPr>
        </p:nvSpPr>
        <p:spPr/>
        <p:txBody>
          <a:bodyPr/>
          <a:lstStyle/>
          <a:p>
            <a:r>
              <a:rPr kumimoji="1" lang="zh-CN" altLang="en-US" dirty="0"/>
              <a:t>架构</a:t>
            </a:r>
          </a:p>
        </p:txBody>
      </p:sp>
      <p:sp>
        <p:nvSpPr>
          <p:cNvPr id="3" name="内容占位符 2">
            <a:extLst>
              <a:ext uri="{FF2B5EF4-FFF2-40B4-BE49-F238E27FC236}">
                <a16:creationId xmlns:a16="http://schemas.microsoft.com/office/drawing/2014/main" id="{1F684CF9-01E7-8E43-A3AC-2422EC536EF1}"/>
              </a:ext>
            </a:extLst>
          </p:cNvPr>
          <p:cNvSpPr>
            <a:spLocks noGrp="1"/>
          </p:cNvSpPr>
          <p:nvPr>
            <p:ph idx="1"/>
          </p:nvPr>
        </p:nvSpPr>
        <p:spPr/>
        <p:txBody>
          <a:bodyPr/>
          <a:lstStyle/>
          <a:p>
            <a:r>
              <a:rPr kumimoji="1" lang="zh-CN" altLang="en-US" dirty="0"/>
              <a:t>当前架构</a:t>
            </a:r>
          </a:p>
        </p:txBody>
      </p:sp>
      <p:sp>
        <p:nvSpPr>
          <p:cNvPr id="4" name="Rectangle 2">
            <a:extLst>
              <a:ext uri="{FF2B5EF4-FFF2-40B4-BE49-F238E27FC236}">
                <a16:creationId xmlns:a16="http://schemas.microsoft.com/office/drawing/2014/main" id="{FB734AA3-3134-0A4F-A855-CE03047800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81EB7D18-2313-C043-BD5D-776A1D29739D}"/>
              </a:ext>
            </a:extLst>
          </p:cNvPr>
          <p:cNvSpPr>
            <a:spLocks noChangeArrowheads="1"/>
          </p:cNvSpPr>
          <p:nvPr/>
        </p:nvSpPr>
        <p:spPr bwMode="auto">
          <a:xfrm>
            <a:off x="1565910" y="30518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Picture 3">
            <a:extLst>
              <a:ext uri="{FF2B5EF4-FFF2-40B4-BE49-F238E27FC236}">
                <a16:creationId xmlns:a16="http://schemas.microsoft.com/office/drawing/2014/main" id="{AF2F45A7-F125-294E-9098-3DC240020A7F}"/>
              </a:ext>
            </a:extLst>
          </p:cNvPr>
          <p:cNvPicPr>
            <a:picLocks noChangeAspect="1" noChangeArrowheads="1"/>
          </p:cNvPicPr>
          <p:nvPr/>
        </p:nvPicPr>
        <p:blipFill>
          <a:blip r:embed="rId2" r:link="rId3" cstate="screen">
            <a:extLst>
              <a:ext uri="{28A0092B-C50C-407E-A947-70E740481C1C}">
                <a14:useLocalDpi xmlns:a14="http://schemas.microsoft.com/office/drawing/2010/main"/>
              </a:ext>
            </a:extLst>
          </a:blip>
          <a:srcRect/>
          <a:stretch>
            <a:fillRect/>
          </a:stretch>
        </p:blipFill>
        <p:spPr bwMode="auto">
          <a:xfrm>
            <a:off x="1005840" y="3200148"/>
            <a:ext cx="5943600" cy="14351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E20E3093-A890-D043-BE90-F7F737E5FD62}"/>
              </a:ext>
            </a:extLst>
          </p:cNvPr>
          <p:cNvSpPr/>
          <p:nvPr/>
        </p:nvSpPr>
        <p:spPr>
          <a:xfrm>
            <a:off x="7200900" y="2398620"/>
            <a:ext cx="4676078" cy="3693319"/>
          </a:xfrm>
          <a:prstGeom prst="rect">
            <a:avLst/>
          </a:prstGeom>
        </p:spPr>
        <p:txBody>
          <a:bodyPr wrap="square">
            <a:spAutoFit/>
          </a:bodyPr>
          <a:lstStyle/>
          <a:p>
            <a:r>
              <a:rPr lang="zh-CN" altLang="zh-CN" dirty="0">
                <a:ea typeface="宋体" panose="02010600030101010101" pitchFamily="2" charset="-122"/>
                <a:cs typeface="宋体" panose="02010600030101010101" pitchFamily="2" charset="-122"/>
              </a:rPr>
              <a:t>大促直播间页面统计数据的维度包括：供应商全部品牌</a:t>
            </a:r>
            <a:r>
              <a:rPr lang="zh-CN" altLang="zh-CN" dirty="0">
                <a:solidFill>
                  <a:srgbClr val="FF0000"/>
                </a:solidFill>
                <a:ea typeface="宋体" panose="02010600030101010101" pitchFamily="2" charset="-122"/>
                <a:cs typeface="宋体" panose="02010600030101010101" pitchFamily="2" charset="-122"/>
              </a:rPr>
              <a:t>今日销售整体概况模块</a:t>
            </a:r>
            <a:r>
              <a:rPr lang="zh-CN" altLang="zh-CN" dirty="0">
                <a:ea typeface="宋体" panose="02010600030101010101" pitchFamily="2" charset="-122"/>
                <a:cs typeface="宋体" panose="02010600030101010101" pitchFamily="2" charset="-122"/>
              </a:rPr>
              <a:t>、</a:t>
            </a:r>
            <a:r>
              <a:rPr lang="zh-CN" altLang="zh-CN" dirty="0">
                <a:solidFill>
                  <a:srgbClr val="FF0000"/>
                </a:solidFill>
                <a:ea typeface="宋体" panose="02010600030101010101" pitchFamily="2" charset="-122"/>
                <a:cs typeface="宋体" panose="02010600030101010101" pitchFamily="2" charset="-122"/>
              </a:rPr>
              <a:t>品牌明细模块</a:t>
            </a:r>
            <a:r>
              <a:rPr lang="zh-CN" altLang="zh-CN" dirty="0">
                <a:ea typeface="宋体" panose="02010600030101010101" pitchFamily="2" charset="-122"/>
                <a:cs typeface="宋体" panose="02010600030101010101" pitchFamily="2" charset="-122"/>
              </a:rPr>
              <a:t>、</a:t>
            </a:r>
            <a:r>
              <a:rPr lang="zh-CN" altLang="zh-CN" dirty="0">
                <a:solidFill>
                  <a:srgbClr val="FF0000"/>
                </a:solidFill>
                <a:ea typeface="宋体" panose="02010600030101010101" pitchFamily="2" charset="-122"/>
                <a:cs typeface="宋体" panose="02010600030101010101" pitchFamily="2" charset="-122"/>
              </a:rPr>
              <a:t>品牌</a:t>
            </a:r>
            <a:r>
              <a:rPr lang="en-US" altLang="zh-CN" dirty="0">
                <a:solidFill>
                  <a:srgbClr val="FF0000"/>
                </a:solidFill>
                <a:ea typeface="宋体" panose="02010600030101010101" pitchFamily="2" charset="-122"/>
                <a:cs typeface="宋体" panose="02010600030101010101" pitchFamily="2" charset="-122"/>
              </a:rPr>
              <a:t>/</a:t>
            </a:r>
            <a:r>
              <a:rPr lang="zh-CN" altLang="zh-CN" dirty="0">
                <a:solidFill>
                  <a:srgbClr val="FF0000"/>
                </a:solidFill>
                <a:ea typeface="宋体" panose="02010600030101010101" pitchFamily="2" charset="-122"/>
                <a:cs typeface="宋体" panose="02010600030101010101" pitchFamily="2" charset="-122"/>
              </a:rPr>
              <a:t>三级品类</a:t>
            </a:r>
            <a:r>
              <a:rPr lang="en-US" altLang="zh-CN" dirty="0">
                <a:solidFill>
                  <a:srgbClr val="FF0000"/>
                </a:solidFill>
                <a:ea typeface="宋体" panose="02010600030101010101" pitchFamily="2" charset="-122"/>
                <a:cs typeface="宋体" panose="02010600030101010101" pitchFamily="2" charset="-122"/>
              </a:rPr>
              <a:t>Top100</a:t>
            </a:r>
            <a:r>
              <a:rPr lang="zh-CN" altLang="zh-CN" dirty="0">
                <a:solidFill>
                  <a:srgbClr val="FF0000"/>
                </a:solidFill>
                <a:ea typeface="宋体" panose="02010600030101010101" pitchFamily="2" charset="-122"/>
                <a:cs typeface="宋体" panose="02010600030101010101" pitchFamily="2" charset="-122"/>
              </a:rPr>
              <a:t>商品销售排行榜模块</a:t>
            </a:r>
            <a:r>
              <a:rPr lang="zh-CN" altLang="zh-CN" dirty="0">
                <a:ea typeface="宋体" panose="02010600030101010101" pitchFamily="2" charset="-122"/>
                <a:cs typeface="宋体" panose="02010600030101010101" pitchFamily="2" charset="-122"/>
              </a:rPr>
              <a:t>等几个部分。对于这些维度的指标，魔方开发均基于</a:t>
            </a:r>
            <a:r>
              <a:rPr lang="en-US" altLang="zh-CN" dirty="0">
                <a:ea typeface="宋体" panose="02010600030101010101" pitchFamily="2" charset="-122"/>
                <a:cs typeface="宋体" panose="02010600030101010101" pitchFamily="2" charset="-122"/>
              </a:rPr>
              <a:t>5min hive</a:t>
            </a:r>
            <a:r>
              <a:rPr lang="zh-CN" altLang="zh-CN" dirty="0">
                <a:ea typeface="宋体" panose="02010600030101010101" pitchFamily="2" charset="-122"/>
                <a:cs typeface="宋体" panose="02010600030101010101" pitchFamily="2" charset="-122"/>
              </a:rPr>
              <a:t>表数据计算而来，数据的整体延迟在半个小时左右。为了提升数据的时效性，于</a:t>
            </a:r>
            <a:r>
              <a:rPr lang="en-US" altLang="zh-CN" dirty="0">
                <a:ea typeface="宋体" panose="02010600030101010101" pitchFamily="2" charset="-122"/>
                <a:cs typeface="宋体" panose="02010600030101010101" pitchFamily="2" charset="-122"/>
              </a:rPr>
              <a:t>2018</a:t>
            </a:r>
            <a:r>
              <a:rPr lang="zh-CN" altLang="zh-CN" dirty="0">
                <a:ea typeface="宋体" panose="02010600030101010101" pitchFamily="2" charset="-122"/>
                <a:cs typeface="宋体" panose="02010600030101010101" pitchFamily="2" charset="-122"/>
              </a:rPr>
              <a:t>年初开发了基于</a:t>
            </a:r>
            <a:r>
              <a:rPr lang="en-US" altLang="zh-CN" dirty="0" err="1">
                <a:ea typeface="宋体" panose="02010600030101010101" pitchFamily="2" charset="-122"/>
                <a:cs typeface="宋体" panose="02010600030101010101" pitchFamily="2" charset="-122"/>
              </a:rPr>
              <a:t>Flink</a:t>
            </a:r>
            <a:r>
              <a:rPr lang="en-US" altLang="zh-CN" dirty="0">
                <a:ea typeface="宋体" panose="02010600030101010101" pitchFamily="2" charset="-122"/>
                <a:cs typeface="宋体" panose="02010600030101010101" pitchFamily="2" charset="-122"/>
              </a:rPr>
              <a:t> SQL</a:t>
            </a:r>
            <a:r>
              <a:rPr lang="zh-CN" altLang="zh-CN" dirty="0">
                <a:ea typeface="宋体" panose="02010600030101010101" pitchFamily="2" charset="-122"/>
                <a:cs typeface="宋体" panose="02010600030101010101" pitchFamily="2" charset="-122"/>
              </a:rPr>
              <a:t>的</a:t>
            </a:r>
            <a:r>
              <a:rPr lang="en-US" altLang="zh-CN" dirty="0">
                <a:ea typeface="宋体" panose="02010600030101010101" pitchFamily="2" charset="-122"/>
                <a:cs typeface="宋体" panose="02010600030101010101" pitchFamily="2" charset="-122"/>
              </a:rPr>
              <a:t>nano</a:t>
            </a:r>
            <a:r>
              <a:rPr lang="zh-CN" altLang="zh-CN" dirty="0">
                <a:ea typeface="宋体" panose="02010600030101010101" pitchFamily="2" charset="-122"/>
                <a:cs typeface="宋体" panose="02010600030101010101" pitchFamily="2" charset="-122"/>
              </a:rPr>
              <a:t>实时任务开发平台，通过</a:t>
            </a:r>
            <a:r>
              <a:rPr lang="en-US" altLang="zh-CN" dirty="0" err="1">
                <a:ea typeface="宋体" panose="02010600030101010101" pitchFamily="2" charset="-122"/>
                <a:cs typeface="宋体" panose="02010600030101010101" pitchFamily="2" charset="-122"/>
              </a:rPr>
              <a:t>Flink</a:t>
            </a:r>
            <a:r>
              <a:rPr lang="en-US" altLang="zh-CN" dirty="0">
                <a:ea typeface="宋体" panose="02010600030101010101" pitchFamily="2" charset="-122"/>
                <a:cs typeface="宋体" panose="02010600030101010101" pitchFamily="2" charset="-122"/>
              </a:rPr>
              <a:t> SQL</a:t>
            </a:r>
            <a:r>
              <a:rPr lang="zh-CN" altLang="zh-CN" dirty="0">
                <a:ea typeface="宋体" panose="02010600030101010101" pitchFamily="2" charset="-122"/>
                <a:cs typeface="宋体" panose="02010600030101010101" pitchFamily="2" charset="-122"/>
              </a:rPr>
              <a:t>支持数据的秒级更新，从而让供应商在大促期间可以实时看到今日的整体销售额，</a:t>
            </a:r>
            <a:r>
              <a:rPr lang="en-US" altLang="zh-CN" dirty="0" err="1">
                <a:solidFill>
                  <a:srgbClr val="FF0000"/>
                </a:solidFill>
                <a:ea typeface="宋体" panose="02010600030101010101" pitchFamily="2" charset="-122"/>
                <a:cs typeface="宋体" panose="02010600030101010101" pitchFamily="2" charset="-122"/>
              </a:rPr>
              <a:t>Flink</a:t>
            </a:r>
            <a:r>
              <a:rPr lang="en-US" altLang="zh-CN" dirty="0">
                <a:solidFill>
                  <a:srgbClr val="FF0000"/>
                </a:solidFill>
                <a:ea typeface="宋体" panose="02010600030101010101" pitchFamily="2" charset="-122"/>
                <a:cs typeface="宋体" panose="02010600030101010101" pitchFamily="2" charset="-122"/>
              </a:rPr>
              <a:t> SQL</a:t>
            </a:r>
            <a:r>
              <a:rPr lang="zh-CN" altLang="zh-CN" dirty="0">
                <a:solidFill>
                  <a:srgbClr val="FF0000"/>
                </a:solidFill>
                <a:ea typeface="宋体" panose="02010600030101010101" pitchFamily="2" charset="-122"/>
                <a:cs typeface="宋体" panose="02010600030101010101" pitchFamily="2" charset="-122"/>
              </a:rPr>
              <a:t>统计的维度仅限于大促期间供应商每天的销售额这一个维度的指标</a:t>
            </a:r>
            <a:r>
              <a:rPr lang="zh-CN" altLang="zh-CN" dirty="0">
                <a:ea typeface="宋体" panose="02010600030101010101" pitchFamily="2" charset="-122"/>
                <a:cs typeface="宋体" panose="02010600030101010101" pitchFamily="2" charset="-122"/>
              </a:rPr>
              <a:t>，其他所有模块的指标都还是基于</a:t>
            </a:r>
            <a:r>
              <a:rPr lang="en-US" altLang="zh-CN" dirty="0">
                <a:ea typeface="宋体" panose="02010600030101010101" pitchFamily="2" charset="-122"/>
                <a:cs typeface="宋体" panose="02010600030101010101" pitchFamily="2" charset="-122"/>
              </a:rPr>
              <a:t>5min</a:t>
            </a:r>
            <a:r>
              <a:rPr lang="zh-CN" altLang="zh-CN" dirty="0">
                <a:ea typeface="宋体" panose="02010600030101010101" pitchFamily="2" charset="-122"/>
                <a:cs typeface="宋体" panose="02010600030101010101" pitchFamily="2" charset="-122"/>
              </a:rPr>
              <a:t>表统计。</a:t>
            </a:r>
            <a:r>
              <a:rPr lang="zh-CN" altLang="zh-CN" dirty="0"/>
              <a:t> </a:t>
            </a:r>
            <a:endParaRPr lang="zh-CN" altLang="en-US" dirty="0"/>
          </a:p>
        </p:txBody>
      </p:sp>
    </p:spTree>
    <p:extLst>
      <p:ext uri="{BB962C8B-B14F-4D97-AF65-F5344CB8AC3E}">
        <p14:creationId xmlns:p14="http://schemas.microsoft.com/office/powerpoint/2010/main" val="918162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38747-407D-4D47-B152-49378A68C6A0}"/>
              </a:ext>
            </a:extLst>
          </p:cNvPr>
          <p:cNvSpPr>
            <a:spLocks noGrp="1"/>
          </p:cNvSpPr>
          <p:nvPr>
            <p:ph type="title"/>
          </p:nvPr>
        </p:nvSpPr>
        <p:spPr/>
        <p:txBody>
          <a:bodyPr/>
          <a:lstStyle/>
          <a:p>
            <a:r>
              <a:rPr kumimoji="1" lang="en-US" altLang="zh-CN" dirty="0"/>
              <a:t>KUDU </a:t>
            </a:r>
            <a:r>
              <a:rPr kumimoji="1" lang="zh-CN" altLang="en-US" dirty="0"/>
              <a:t>表设计</a:t>
            </a:r>
          </a:p>
        </p:txBody>
      </p:sp>
      <p:pic>
        <p:nvPicPr>
          <p:cNvPr id="5" name="内容占位符 4">
            <a:extLst>
              <a:ext uri="{FF2B5EF4-FFF2-40B4-BE49-F238E27FC236}">
                <a16:creationId xmlns:a16="http://schemas.microsoft.com/office/drawing/2014/main" id="{9E91BFC3-FBAE-1A4F-A817-59B7A783D9F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04381" y="2187551"/>
            <a:ext cx="4870589" cy="4468891"/>
          </a:xfrm>
        </p:spPr>
      </p:pic>
      <p:sp>
        <p:nvSpPr>
          <p:cNvPr id="4" name="矩形 3">
            <a:extLst>
              <a:ext uri="{FF2B5EF4-FFF2-40B4-BE49-F238E27FC236}">
                <a16:creationId xmlns:a16="http://schemas.microsoft.com/office/drawing/2014/main" id="{57EAFEFB-B972-EA4F-9EB3-499C8C53EC49}"/>
              </a:ext>
            </a:extLst>
          </p:cNvPr>
          <p:cNvSpPr/>
          <p:nvPr/>
        </p:nvSpPr>
        <p:spPr>
          <a:xfrm>
            <a:off x="5745480" y="2677307"/>
            <a:ext cx="6096000" cy="3416320"/>
          </a:xfrm>
          <a:prstGeom prst="rect">
            <a:avLst/>
          </a:prstGeom>
        </p:spPr>
        <p:txBody>
          <a:bodyPr>
            <a:spAutoFit/>
          </a:bodyPr>
          <a:lstStyle/>
          <a:p>
            <a:pPr>
              <a:buFont typeface="Arial" panose="020B0604020202020204" pitchFamily="34" charset="0"/>
              <a:buChar char="•"/>
            </a:pPr>
            <a:r>
              <a:rPr lang="zh-CN" altLang="en-US" dirty="0">
                <a:latin typeface="-apple-system"/>
              </a:rPr>
              <a:t>每个</a:t>
            </a:r>
            <a:r>
              <a:rPr lang="en" altLang="zh-CN" dirty="0">
                <a:latin typeface="-apple-system"/>
              </a:rPr>
              <a:t>Kudu</a:t>
            </a:r>
            <a:r>
              <a:rPr lang="zh-CN" altLang="en-US" dirty="0">
                <a:latin typeface="-apple-system"/>
              </a:rPr>
              <a:t>表必须声明由一列或多列组成的主键。与</a:t>
            </a:r>
            <a:r>
              <a:rPr lang="en" altLang="zh-CN" dirty="0">
                <a:latin typeface="-apple-system"/>
              </a:rPr>
              <a:t>RDBMS</a:t>
            </a:r>
            <a:r>
              <a:rPr lang="zh-CN" altLang="en-US" dirty="0">
                <a:latin typeface="-apple-system"/>
              </a:rPr>
              <a:t>主键一样，</a:t>
            </a:r>
            <a:r>
              <a:rPr lang="en" altLang="zh-CN" dirty="0">
                <a:latin typeface="-apple-system"/>
              </a:rPr>
              <a:t>Kudu</a:t>
            </a:r>
            <a:r>
              <a:rPr lang="zh-CN" altLang="en-US" dirty="0">
                <a:latin typeface="-apple-system"/>
              </a:rPr>
              <a:t>主键强制执行唯一性约束。尝试插入具有与现有行相同的主键值的行将导致重复键错误。</a:t>
            </a:r>
          </a:p>
          <a:p>
            <a:pPr>
              <a:buFont typeface="Arial" panose="020B0604020202020204" pitchFamily="34" charset="0"/>
              <a:buChar char="•"/>
            </a:pPr>
            <a:r>
              <a:rPr lang="zh-CN" altLang="en-US" dirty="0">
                <a:latin typeface="-apple-system"/>
              </a:rPr>
              <a:t>主键列必须是非可空的，并且可能不是</a:t>
            </a:r>
            <a:r>
              <a:rPr lang="en" altLang="zh-CN" dirty="0" err="1">
                <a:latin typeface="-apple-system"/>
              </a:rPr>
              <a:t>boolean</a:t>
            </a:r>
            <a:r>
              <a:rPr lang="zh-CN" altLang="en" dirty="0">
                <a:latin typeface="-apple-system"/>
              </a:rPr>
              <a:t>，</a:t>
            </a:r>
            <a:r>
              <a:rPr lang="en" altLang="zh-CN" dirty="0">
                <a:latin typeface="-apple-system"/>
              </a:rPr>
              <a:t>float</a:t>
            </a:r>
            <a:r>
              <a:rPr lang="zh-CN" altLang="en-US" dirty="0">
                <a:latin typeface="-apple-system"/>
              </a:rPr>
              <a:t>或</a:t>
            </a:r>
            <a:r>
              <a:rPr lang="en" altLang="zh-CN" dirty="0">
                <a:latin typeface="-apple-system"/>
              </a:rPr>
              <a:t>double</a:t>
            </a:r>
            <a:r>
              <a:rPr lang="zh-CN" altLang="en-US" dirty="0">
                <a:latin typeface="-apple-system"/>
              </a:rPr>
              <a:t>类型。</a:t>
            </a:r>
          </a:p>
          <a:p>
            <a:pPr>
              <a:buFont typeface="Arial" panose="020B0604020202020204" pitchFamily="34" charset="0"/>
              <a:buChar char="•"/>
            </a:pPr>
            <a:r>
              <a:rPr lang="zh-CN" altLang="en-US" dirty="0">
                <a:latin typeface="-apple-system"/>
              </a:rPr>
              <a:t>在表创建期间设置后，主键中的列集可能不会更改。</a:t>
            </a:r>
          </a:p>
          <a:p>
            <a:pPr>
              <a:buFont typeface="Arial" panose="020B0604020202020204" pitchFamily="34" charset="0"/>
              <a:buChar char="•"/>
            </a:pPr>
            <a:r>
              <a:rPr lang="zh-CN" altLang="en-US" dirty="0">
                <a:latin typeface="-apple-system"/>
              </a:rPr>
              <a:t>与</a:t>
            </a:r>
            <a:r>
              <a:rPr lang="en" altLang="zh-CN" dirty="0">
                <a:latin typeface="-apple-system"/>
              </a:rPr>
              <a:t>RDBMS</a:t>
            </a:r>
            <a:r>
              <a:rPr lang="zh-CN" altLang="en-US" dirty="0">
                <a:latin typeface="-apple-system"/>
              </a:rPr>
              <a:t>不同，</a:t>
            </a:r>
            <a:r>
              <a:rPr lang="en" altLang="zh-CN" dirty="0">
                <a:latin typeface="-apple-system"/>
              </a:rPr>
              <a:t>Kudu</a:t>
            </a:r>
            <a:r>
              <a:rPr lang="zh-CN" altLang="en-US" dirty="0">
                <a:latin typeface="-apple-system"/>
              </a:rPr>
              <a:t>不提供自动递增列功能，因此应用程序必须始终在插入期间提供完整的主键。</a:t>
            </a:r>
          </a:p>
          <a:p>
            <a:pPr>
              <a:buFont typeface="Arial" panose="020B0604020202020204" pitchFamily="34" charset="0"/>
              <a:buChar char="•"/>
            </a:pPr>
            <a:r>
              <a:rPr lang="zh-CN" altLang="en-US" dirty="0">
                <a:latin typeface="-apple-system"/>
              </a:rPr>
              <a:t>行删除和更新操作还必须指定要更改的行的完整主键。</a:t>
            </a:r>
            <a:r>
              <a:rPr lang="en" altLang="zh-CN" dirty="0">
                <a:latin typeface="-apple-system"/>
              </a:rPr>
              <a:t>Kudu</a:t>
            </a:r>
            <a:r>
              <a:rPr lang="zh-CN" altLang="en-US" dirty="0">
                <a:latin typeface="-apple-system"/>
              </a:rPr>
              <a:t>本身不支持范围删除或更新。</a:t>
            </a:r>
          </a:p>
          <a:p>
            <a:pPr>
              <a:buFont typeface="Arial" panose="020B0604020202020204" pitchFamily="34" charset="0"/>
              <a:buChar char="•"/>
            </a:pPr>
            <a:r>
              <a:rPr lang="zh-CN" altLang="en-US" dirty="0">
                <a:latin typeface="-apple-system"/>
              </a:rPr>
              <a:t>插入行后，可能无法更新列的主键值。但是，可以删除行并使用更新的值重新插入</a:t>
            </a:r>
            <a:endParaRPr lang="zh-CN" altLang="en-US" b="0" i="0" dirty="0">
              <a:effectLst/>
              <a:latin typeface="-apple-system"/>
            </a:endParaRPr>
          </a:p>
        </p:txBody>
      </p:sp>
    </p:spTree>
    <p:extLst>
      <p:ext uri="{BB962C8B-B14F-4D97-AF65-F5344CB8AC3E}">
        <p14:creationId xmlns:p14="http://schemas.microsoft.com/office/powerpoint/2010/main" val="4040353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776E1-8268-6B4E-8AB6-71B45625352A}"/>
              </a:ext>
            </a:extLst>
          </p:cNvPr>
          <p:cNvSpPr>
            <a:spLocks noGrp="1"/>
          </p:cNvSpPr>
          <p:nvPr>
            <p:ph type="title"/>
          </p:nvPr>
        </p:nvSpPr>
        <p:spPr/>
        <p:txBody>
          <a:bodyPr/>
          <a:lstStyle/>
          <a:p>
            <a:r>
              <a:rPr kumimoji="1" lang="en-US" altLang="zh-CN" dirty="0"/>
              <a:t>KUDU </a:t>
            </a:r>
            <a:r>
              <a:rPr kumimoji="1" lang="zh-CN" altLang="en-US" dirty="0"/>
              <a:t>限制</a:t>
            </a:r>
          </a:p>
        </p:txBody>
      </p:sp>
      <p:sp>
        <p:nvSpPr>
          <p:cNvPr id="3" name="内容占位符 2">
            <a:extLst>
              <a:ext uri="{FF2B5EF4-FFF2-40B4-BE49-F238E27FC236}">
                <a16:creationId xmlns:a16="http://schemas.microsoft.com/office/drawing/2014/main" id="{FB39901A-86CD-9B41-9ED4-C7C2AEBCACEB}"/>
              </a:ext>
            </a:extLst>
          </p:cNvPr>
          <p:cNvSpPr>
            <a:spLocks noGrp="1"/>
          </p:cNvSpPr>
          <p:nvPr>
            <p:ph idx="1"/>
          </p:nvPr>
        </p:nvSpPr>
        <p:spPr>
          <a:xfrm>
            <a:off x="685800" y="2194560"/>
            <a:ext cx="10820400" cy="4442723"/>
          </a:xfrm>
        </p:spPr>
        <p:txBody>
          <a:bodyPr>
            <a:normAutofit fontScale="55000" lnSpcReduction="20000"/>
          </a:bodyPr>
          <a:lstStyle/>
          <a:p>
            <a:r>
              <a:rPr lang="zh-CN" altLang="en-US" dirty="0"/>
              <a:t>列数</a:t>
            </a:r>
          </a:p>
          <a:p>
            <a:pPr lvl="1"/>
            <a:r>
              <a:rPr lang="zh-CN" altLang="en-US" dirty="0"/>
              <a:t>默认情况下，</a:t>
            </a:r>
            <a:r>
              <a:rPr lang="en" altLang="zh-CN" dirty="0"/>
              <a:t>Kudu</a:t>
            </a:r>
            <a:r>
              <a:rPr lang="zh-CN" altLang="en-US" dirty="0"/>
              <a:t>不允许创建超过</a:t>
            </a:r>
            <a:r>
              <a:rPr lang="en-US" altLang="zh-CN" dirty="0"/>
              <a:t>300</a:t>
            </a:r>
            <a:r>
              <a:rPr lang="zh-CN" altLang="en-US" dirty="0"/>
              <a:t>列的表。我们建议使用较少列的架构设计以获得最佳性能。</a:t>
            </a:r>
          </a:p>
          <a:p>
            <a:r>
              <a:rPr lang="zh-CN" altLang="en-US" dirty="0"/>
              <a:t>单元格大小</a:t>
            </a:r>
          </a:p>
          <a:p>
            <a:pPr lvl="1"/>
            <a:r>
              <a:rPr lang="zh-CN" altLang="en-US" dirty="0"/>
              <a:t>在编码或压缩之前，单个单元不得大于</a:t>
            </a:r>
            <a:r>
              <a:rPr lang="en-US" altLang="zh-CN" dirty="0"/>
              <a:t>64</a:t>
            </a:r>
            <a:r>
              <a:rPr lang="en" altLang="zh-CN" dirty="0"/>
              <a:t>KB</a:t>
            </a:r>
            <a:r>
              <a:rPr lang="zh-CN" altLang="en" dirty="0"/>
              <a:t>。</a:t>
            </a:r>
            <a:r>
              <a:rPr lang="zh-CN" altLang="en-US" dirty="0"/>
              <a:t>在</a:t>
            </a:r>
            <a:r>
              <a:rPr lang="en" altLang="zh-CN" dirty="0"/>
              <a:t>Kudu</a:t>
            </a:r>
            <a:r>
              <a:rPr lang="zh-CN" altLang="en-US" dirty="0"/>
              <a:t>完成内部复合密钥编码之后，构成复合密钥的单元限制为总共</a:t>
            </a:r>
            <a:r>
              <a:rPr lang="en-US" altLang="zh-CN" dirty="0"/>
              <a:t>16</a:t>
            </a:r>
            <a:r>
              <a:rPr lang="en" altLang="zh-CN" dirty="0"/>
              <a:t>KB</a:t>
            </a:r>
            <a:r>
              <a:rPr lang="zh-CN" altLang="en" dirty="0"/>
              <a:t>。</a:t>
            </a:r>
            <a:r>
              <a:rPr lang="zh-CN" altLang="en-US" dirty="0"/>
              <a:t>插入不符合这些限制的行将导致错误返回给客户端。</a:t>
            </a:r>
          </a:p>
          <a:p>
            <a:r>
              <a:rPr lang="zh-CN" altLang="en-US" dirty="0"/>
              <a:t>行的大小</a:t>
            </a:r>
          </a:p>
          <a:p>
            <a:pPr lvl="1"/>
            <a:r>
              <a:rPr lang="zh-CN" altLang="en-US" dirty="0"/>
              <a:t>虽然单个单元可能高达</a:t>
            </a:r>
            <a:r>
              <a:rPr lang="en-US" altLang="zh-CN" dirty="0"/>
              <a:t>64</a:t>
            </a:r>
            <a:r>
              <a:rPr lang="en" altLang="zh-CN" dirty="0"/>
              <a:t>KB</a:t>
            </a:r>
            <a:r>
              <a:rPr lang="zh-CN" altLang="en" dirty="0"/>
              <a:t>，</a:t>
            </a:r>
            <a:r>
              <a:rPr lang="zh-CN" altLang="en-US" dirty="0"/>
              <a:t>而</a:t>
            </a:r>
            <a:r>
              <a:rPr lang="en" altLang="zh-CN" dirty="0"/>
              <a:t>Kudu</a:t>
            </a:r>
            <a:r>
              <a:rPr lang="zh-CN" altLang="en-US" dirty="0"/>
              <a:t>最多支持</a:t>
            </a:r>
            <a:r>
              <a:rPr lang="en-US" altLang="zh-CN" dirty="0"/>
              <a:t>300</a:t>
            </a:r>
            <a:r>
              <a:rPr lang="zh-CN" altLang="en-US" dirty="0"/>
              <a:t>列，但建议单行不要大于几百</a:t>
            </a:r>
            <a:r>
              <a:rPr lang="en" altLang="zh-CN" dirty="0"/>
              <a:t>KB</a:t>
            </a:r>
            <a:r>
              <a:rPr lang="zh-CN" altLang="en" dirty="0"/>
              <a:t>。</a:t>
            </a:r>
          </a:p>
          <a:p>
            <a:r>
              <a:rPr lang="zh-CN" altLang="en-US" dirty="0"/>
              <a:t>不可变主键</a:t>
            </a:r>
          </a:p>
          <a:p>
            <a:pPr lvl="1"/>
            <a:r>
              <a:rPr lang="en" altLang="zh-CN" dirty="0"/>
              <a:t>Kudu</a:t>
            </a:r>
            <a:r>
              <a:rPr lang="zh-CN" altLang="en-US" dirty="0"/>
              <a:t>不允许您更新一行的主键列。</a:t>
            </a:r>
          </a:p>
          <a:p>
            <a:r>
              <a:rPr lang="zh-CN" altLang="en-US" dirty="0"/>
              <a:t>不可更改的主键</a:t>
            </a:r>
          </a:p>
          <a:p>
            <a:pPr lvl="1"/>
            <a:r>
              <a:rPr lang="en" altLang="zh-CN" dirty="0"/>
              <a:t>Kudu</a:t>
            </a:r>
            <a:r>
              <a:rPr lang="zh-CN" altLang="en-US" dirty="0"/>
              <a:t>不允许您在创建表后更改主键列。</a:t>
            </a:r>
          </a:p>
          <a:p>
            <a:r>
              <a:rPr lang="zh-CN" altLang="en-US" dirty="0"/>
              <a:t>不可更改的分区</a:t>
            </a:r>
          </a:p>
          <a:p>
            <a:pPr lvl="1"/>
            <a:r>
              <a:rPr lang="zh-CN" altLang="en-US" dirty="0"/>
              <a:t>除了添加或删除范围分区之外，</a:t>
            </a:r>
            <a:r>
              <a:rPr lang="en" altLang="zh-CN" dirty="0"/>
              <a:t>Kudu</a:t>
            </a:r>
            <a:r>
              <a:rPr lang="zh-CN" altLang="en-US" dirty="0"/>
              <a:t>不允许您在创建后更改表的分区方式。</a:t>
            </a:r>
          </a:p>
          <a:p>
            <a:r>
              <a:rPr lang="zh-CN" altLang="en-US" dirty="0"/>
              <a:t>不可改变的列类型</a:t>
            </a:r>
          </a:p>
          <a:p>
            <a:r>
              <a:rPr lang="en" altLang="zh-CN" dirty="0"/>
              <a:t>Kudu</a:t>
            </a:r>
            <a:r>
              <a:rPr lang="zh-CN" altLang="en-US" dirty="0"/>
              <a:t>不允许更改列的类型。</a:t>
            </a:r>
          </a:p>
          <a:p>
            <a:endParaRPr lang="en-US" altLang="zh-CN" dirty="0"/>
          </a:p>
          <a:p>
            <a:r>
              <a:rPr lang="zh-CN" altLang="en-US" dirty="0"/>
              <a:t>分区拆分</a:t>
            </a:r>
          </a:p>
          <a:p>
            <a:pPr lvl="1"/>
            <a:r>
              <a:rPr lang="zh-CN" altLang="en-US" dirty="0"/>
              <a:t>创建表后，无法拆分或合并分区。</a:t>
            </a:r>
          </a:p>
          <a:p>
            <a:r>
              <a:rPr lang="zh-CN" altLang="en-US" dirty="0"/>
              <a:t>主键列必须在非主键列之前</a:t>
            </a:r>
          </a:p>
          <a:p>
            <a:r>
              <a:rPr lang="zh-CN" altLang="en-US" dirty="0"/>
              <a:t>表的副本为奇数，且不能大于</a:t>
            </a:r>
            <a:r>
              <a:rPr lang="en-US" altLang="zh-CN" dirty="0"/>
              <a:t>7</a:t>
            </a:r>
            <a:r>
              <a:rPr lang="zh-CN" altLang="en-US" dirty="0"/>
              <a:t>，在建表时指定，且不可修改</a:t>
            </a:r>
          </a:p>
          <a:p>
            <a:endParaRPr kumimoji="1" lang="zh-CN" altLang="en-US" dirty="0"/>
          </a:p>
        </p:txBody>
      </p:sp>
    </p:spTree>
    <p:extLst>
      <p:ext uri="{BB962C8B-B14F-4D97-AF65-F5344CB8AC3E}">
        <p14:creationId xmlns:p14="http://schemas.microsoft.com/office/powerpoint/2010/main" val="119803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B29BD-6194-A144-803F-DD0D891A5037}"/>
              </a:ext>
            </a:extLst>
          </p:cNvPr>
          <p:cNvSpPr>
            <a:spLocks noGrp="1"/>
          </p:cNvSpPr>
          <p:nvPr>
            <p:ph type="title"/>
          </p:nvPr>
        </p:nvSpPr>
        <p:spPr/>
        <p:txBody>
          <a:bodyPr/>
          <a:lstStyle/>
          <a:p>
            <a:r>
              <a:rPr kumimoji="1" lang="en-US" altLang="zh-CN" dirty="0"/>
              <a:t>KUDU</a:t>
            </a:r>
            <a:r>
              <a:rPr kumimoji="1" lang="zh-CN" altLang="en-US" dirty="0"/>
              <a:t>建表问题</a:t>
            </a:r>
          </a:p>
        </p:txBody>
      </p:sp>
      <p:pic>
        <p:nvPicPr>
          <p:cNvPr id="5" name="内容占位符 4">
            <a:extLst>
              <a:ext uri="{FF2B5EF4-FFF2-40B4-BE49-F238E27FC236}">
                <a16:creationId xmlns:a16="http://schemas.microsoft.com/office/drawing/2014/main" id="{AC230CF8-AE06-464F-B35F-CE1E05321C58}"/>
              </a:ext>
            </a:extLst>
          </p:cNvPr>
          <p:cNvPicPr>
            <a:picLocks noGrp="1" noChangeAspect="1"/>
          </p:cNvPicPr>
          <p:nvPr>
            <p:ph idx="1"/>
          </p:nvPr>
        </p:nvPicPr>
        <p:blipFill>
          <a:blip r:embed="rId2"/>
          <a:stretch>
            <a:fillRect/>
          </a:stretch>
        </p:blipFill>
        <p:spPr>
          <a:xfrm>
            <a:off x="6083300" y="2531675"/>
            <a:ext cx="6108700" cy="2806700"/>
          </a:xfrm>
        </p:spPr>
      </p:pic>
      <p:pic>
        <p:nvPicPr>
          <p:cNvPr id="7" name="图片 6">
            <a:extLst>
              <a:ext uri="{FF2B5EF4-FFF2-40B4-BE49-F238E27FC236}">
                <a16:creationId xmlns:a16="http://schemas.microsoft.com/office/drawing/2014/main" id="{060BA88C-AB95-104B-A577-E018E3F592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1420" y="2062974"/>
            <a:ext cx="4976590" cy="4487089"/>
          </a:xfrm>
          <a:prstGeom prst="rect">
            <a:avLst/>
          </a:prstGeom>
        </p:spPr>
      </p:pic>
      <p:sp>
        <p:nvSpPr>
          <p:cNvPr id="6" name="矩形 5">
            <a:extLst>
              <a:ext uri="{FF2B5EF4-FFF2-40B4-BE49-F238E27FC236}">
                <a16:creationId xmlns:a16="http://schemas.microsoft.com/office/drawing/2014/main" id="{ACFB6878-DE2B-F14C-9401-114A92EDBDE0}"/>
              </a:ext>
            </a:extLst>
          </p:cNvPr>
          <p:cNvSpPr/>
          <p:nvPr/>
        </p:nvSpPr>
        <p:spPr>
          <a:xfrm>
            <a:off x="6083300" y="5493462"/>
            <a:ext cx="6096000" cy="1200329"/>
          </a:xfrm>
          <a:prstGeom prst="rect">
            <a:avLst/>
          </a:prstGeom>
        </p:spPr>
        <p:txBody>
          <a:bodyPr>
            <a:spAutoFit/>
          </a:bodyPr>
          <a:lstStyle/>
          <a:p>
            <a:r>
              <a:rPr lang="zh-CN" altLang="en-US" dirty="0">
                <a:latin typeface="arial" panose="020B0604020202020204" pitchFamily="34" charset="0"/>
              </a:rPr>
              <a:t>建议</a:t>
            </a:r>
            <a:r>
              <a:rPr lang="en" altLang="zh-CN" dirty="0">
                <a:latin typeface="arial" panose="020B0604020202020204" pitchFamily="34" charset="0"/>
              </a:rPr>
              <a:t>tablet server</a:t>
            </a:r>
            <a:r>
              <a:rPr lang="zh-CN" altLang="en-US" dirty="0">
                <a:latin typeface="arial" panose="020B0604020202020204" pitchFamily="34" charset="0"/>
              </a:rPr>
              <a:t>最多为</a:t>
            </a:r>
            <a:r>
              <a:rPr lang="en-US" altLang="zh-CN" dirty="0">
                <a:latin typeface="arial" panose="020B0604020202020204" pitchFamily="34" charset="0"/>
              </a:rPr>
              <a:t>100</a:t>
            </a:r>
            <a:r>
              <a:rPr lang="zh-CN" altLang="en-US" dirty="0">
                <a:latin typeface="arial" panose="020B0604020202020204" pitchFamily="34" charset="0"/>
              </a:rPr>
              <a:t>台。 建议</a:t>
            </a:r>
            <a:r>
              <a:rPr lang="en" altLang="zh-CN" dirty="0">
                <a:latin typeface="arial" panose="020B0604020202020204" pitchFamily="34" charset="0"/>
              </a:rPr>
              <a:t>master</a:t>
            </a:r>
            <a:r>
              <a:rPr lang="zh-CN" altLang="en-US" dirty="0">
                <a:latin typeface="arial" panose="020B0604020202020204" pitchFamily="34" charset="0"/>
              </a:rPr>
              <a:t>最多为</a:t>
            </a:r>
            <a:r>
              <a:rPr lang="en-US" altLang="zh-CN" dirty="0">
                <a:latin typeface="arial" panose="020B0604020202020204" pitchFamily="34" charset="0"/>
              </a:rPr>
              <a:t>3</a:t>
            </a:r>
            <a:r>
              <a:rPr lang="zh-CN" altLang="en-US" dirty="0">
                <a:latin typeface="arial" panose="020B0604020202020204" pitchFamily="34" charset="0"/>
              </a:rPr>
              <a:t>个。 建议的最大数据存储量为，复制和压缩后，每个</a:t>
            </a:r>
            <a:r>
              <a:rPr lang="en" altLang="zh-CN" dirty="0">
                <a:latin typeface="arial" panose="020B0604020202020204" pitchFamily="34" charset="0"/>
              </a:rPr>
              <a:t>tablet server 8TB</a:t>
            </a:r>
            <a:r>
              <a:rPr lang="zh-CN" altLang="en" dirty="0">
                <a:latin typeface="arial" panose="020B0604020202020204" pitchFamily="34" charset="0"/>
              </a:rPr>
              <a:t>。 </a:t>
            </a:r>
            <a:r>
              <a:rPr lang="zh-CN" altLang="en-US" dirty="0">
                <a:latin typeface="arial" panose="020B0604020202020204" pitchFamily="34" charset="0"/>
              </a:rPr>
              <a:t>建议每个</a:t>
            </a:r>
            <a:r>
              <a:rPr lang="en" altLang="zh-CN" dirty="0">
                <a:latin typeface="arial" panose="020B0604020202020204" pitchFamily="34" charset="0"/>
              </a:rPr>
              <a:t>tablet server</a:t>
            </a:r>
            <a:r>
              <a:rPr lang="zh-CN" altLang="en-US" dirty="0">
                <a:latin typeface="arial" panose="020B0604020202020204" pitchFamily="34" charset="0"/>
              </a:rPr>
              <a:t>管理的</a:t>
            </a:r>
            <a:r>
              <a:rPr lang="en" altLang="zh-CN" dirty="0">
                <a:latin typeface="arial" panose="020B0604020202020204" pitchFamily="34" charset="0"/>
              </a:rPr>
              <a:t>tablet</a:t>
            </a:r>
            <a:r>
              <a:rPr lang="zh-CN" altLang="en-US" dirty="0">
                <a:latin typeface="arial" panose="020B0604020202020204" pitchFamily="34" charset="0"/>
              </a:rPr>
              <a:t>为</a:t>
            </a:r>
            <a:r>
              <a:rPr lang="en-US" altLang="zh-CN" dirty="0">
                <a:latin typeface="arial" panose="020B0604020202020204" pitchFamily="34" charset="0"/>
              </a:rPr>
              <a:t>2000</a:t>
            </a:r>
            <a:r>
              <a:rPr lang="zh-CN" altLang="en-US" dirty="0">
                <a:latin typeface="arial" panose="020B0604020202020204" pitchFamily="34" charset="0"/>
              </a:rPr>
              <a:t>，包含</a:t>
            </a:r>
            <a:r>
              <a:rPr lang="en" altLang="zh-CN" dirty="0">
                <a:latin typeface="arial" panose="020B0604020202020204" pitchFamily="34" charset="0"/>
              </a:rPr>
              <a:t>tablet</a:t>
            </a:r>
            <a:r>
              <a:rPr lang="zh-CN" altLang="en-US" dirty="0">
                <a:latin typeface="arial" panose="020B0604020202020204" pitchFamily="34" charset="0"/>
              </a:rPr>
              <a:t>的副本</a:t>
            </a:r>
            <a:endParaRPr lang="zh-CN" altLang="en-US" dirty="0"/>
          </a:p>
        </p:txBody>
      </p:sp>
    </p:spTree>
    <p:extLst>
      <p:ext uri="{BB962C8B-B14F-4D97-AF65-F5344CB8AC3E}">
        <p14:creationId xmlns:p14="http://schemas.microsoft.com/office/powerpoint/2010/main" val="2059337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2D91A-102B-744B-9006-122A0E50E2EF}"/>
              </a:ext>
            </a:extLst>
          </p:cNvPr>
          <p:cNvSpPr>
            <a:spLocks noGrp="1"/>
          </p:cNvSpPr>
          <p:nvPr>
            <p:ph type="title"/>
          </p:nvPr>
        </p:nvSpPr>
        <p:spPr/>
        <p:txBody>
          <a:bodyPr/>
          <a:lstStyle/>
          <a:p>
            <a:r>
              <a:rPr kumimoji="1" lang="zh-CN" altLang="en-US" dirty="0"/>
              <a:t>什么是 </a:t>
            </a:r>
            <a:r>
              <a:rPr kumimoji="1" lang="en-US" altLang="zh-CN" dirty="0"/>
              <a:t>LAMBDA</a:t>
            </a:r>
            <a:endParaRPr kumimoji="1" lang="zh-CN" altLang="en-US" dirty="0"/>
          </a:p>
        </p:txBody>
      </p:sp>
      <p:pic>
        <p:nvPicPr>
          <p:cNvPr id="5" name="图片 4">
            <a:extLst>
              <a:ext uri="{FF2B5EF4-FFF2-40B4-BE49-F238E27FC236}">
                <a16:creationId xmlns:a16="http://schemas.microsoft.com/office/drawing/2014/main" id="{986DC27E-6F8D-234F-9B73-B6007B4BBEC3}"/>
              </a:ext>
            </a:extLst>
          </p:cNvPr>
          <p:cNvPicPr>
            <a:picLocks noChangeAspect="1"/>
          </p:cNvPicPr>
          <p:nvPr/>
        </p:nvPicPr>
        <p:blipFill>
          <a:blip r:embed="rId2"/>
          <a:stretch>
            <a:fillRect/>
          </a:stretch>
        </p:blipFill>
        <p:spPr>
          <a:xfrm>
            <a:off x="1531620" y="2654334"/>
            <a:ext cx="7396480" cy="3227036"/>
          </a:xfrm>
          <a:prstGeom prst="rect">
            <a:avLst/>
          </a:prstGeom>
        </p:spPr>
      </p:pic>
    </p:spTree>
    <p:extLst>
      <p:ext uri="{BB962C8B-B14F-4D97-AF65-F5344CB8AC3E}">
        <p14:creationId xmlns:p14="http://schemas.microsoft.com/office/powerpoint/2010/main" val="3344169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CFA8D-3806-CD49-906C-3073A74FFF27}"/>
              </a:ext>
            </a:extLst>
          </p:cNvPr>
          <p:cNvSpPr>
            <a:spLocks noGrp="1"/>
          </p:cNvSpPr>
          <p:nvPr>
            <p:ph type="title"/>
          </p:nvPr>
        </p:nvSpPr>
        <p:spPr/>
        <p:txBody>
          <a:bodyPr/>
          <a:lstStyle/>
          <a:p>
            <a:r>
              <a:rPr kumimoji="1" lang="en-US" altLang="zh-CN" dirty="0"/>
              <a:t>KUDU </a:t>
            </a:r>
            <a:r>
              <a:rPr kumimoji="1" lang="zh-CN" altLang="en-US" dirty="0"/>
              <a:t>性能调优</a:t>
            </a:r>
          </a:p>
        </p:txBody>
      </p:sp>
      <p:pic>
        <p:nvPicPr>
          <p:cNvPr id="7" name="内容占位符 6">
            <a:extLst>
              <a:ext uri="{FF2B5EF4-FFF2-40B4-BE49-F238E27FC236}">
                <a16:creationId xmlns:a16="http://schemas.microsoft.com/office/drawing/2014/main" id="{100B2BA4-4DAB-6743-BD6F-FCF8B920A0E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44007" y="2102082"/>
            <a:ext cx="5207030" cy="4022725"/>
          </a:xfrm>
        </p:spPr>
      </p:pic>
      <p:pic>
        <p:nvPicPr>
          <p:cNvPr id="9" name="图片 8">
            <a:extLst>
              <a:ext uri="{FF2B5EF4-FFF2-40B4-BE49-F238E27FC236}">
                <a16:creationId xmlns:a16="http://schemas.microsoft.com/office/drawing/2014/main" id="{A1213506-1227-DF4D-AE06-18D3A3C06DAD}"/>
              </a:ext>
            </a:extLst>
          </p:cNvPr>
          <p:cNvPicPr>
            <a:picLocks noChangeAspect="1"/>
          </p:cNvPicPr>
          <p:nvPr/>
        </p:nvPicPr>
        <p:blipFill>
          <a:blip r:embed="rId3"/>
          <a:stretch>
            <a:fillRect/>
          </a:stretch>
        </p:blipFill>
        <p:spPr>
          <a:xfrm>
            <a:off x="6108700" y="2837094"/>
            <a:ext cx="6083300" cy="2552700"/>
          </a:xfrm>
          <a:prstGeom prst="rect">
            <a:avLst/>
          </a:prstGeom>
        </p:spPr>
      </p:pic>
    </p:spTree>
    <p:extLst>
      <p:ext uri="{BB962C8B-B14F-4D97-AF65-F5344CB8AC3E}">
        <p14:creationId xmlns:p14="http://schemas.microsoft.com/office/powerpoint/2010/main" val="3645712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F3F8E2-E246-304B-A58F-4524B0FCE653}"/>
              </a:ext>
            </a:extLst>
          </p:cNvPr>
          <p:cNvSpPr>
            <a:spLocks noGrp="1"/>
          </p:cNvSpPr>
          <p:nvPr>
            <p:ph type="title"/>
          </p:nvPr>
        </p:nvSpPr>
        <p:spPr/>
        <p:txBody>
          <a:bodyPr/>
          <a:lstStyle/>
          <a:p>
            <a:r>
              <a:rPr kumimoji="1" lang="en-US" altLang="zh-CN" dirty="0"/>
              <a:t>KUDU </a:t>
            </a:r>
            <a:r>
              <a:rPr kumimoji="1" lang="zh-CN" altLang="en-US" dirty="0"/>
              <a:t>性能调优</a:t>
            </a:r>
          </a:p>
        </p:txBody>
      </p:sp>
      <p:pic>
        <p:nvPicPr>
          <p:cNvPr id="7" name="内容占位符 6">
            <a:extLst>
              <a:ext uri="{FF2B5EF4-FFF2-40B4-BE49-F238E27FC236}">
                <a16:creationId xmlns:a16="http://schemas.microsoft.com/office/drawing/2014/main" id="{63F2C803-FBD8-204C-8F05-04601E56BDB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19938" y="2520175"/>
            <a:ext cx="5035845" cy="2790826"/>
          </a:xfrm>
        </p:spPr>
      </p:pic>
      <p:pic>
        <p:nvPicPr>
          <p:cNvPr id="9" name="图片 8">
            <a:extLst>
              <a:ext uri="{FF2B5EF4-FFF2-40B4-BE49-F238E27FC236}">
                <a16:creationId xmlns:a16="http://schemas.microsoft.com/office/drawing/2014/main" id="{3DC34087-E08D-D74E-8E4E-1667487AC6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76349" y="2057401"/>
            <a:ext cx="5233639" cy="4516124"/>
          </a:xfrm>
          <a:prstGeom prst="rect">
            <a:avLst/>
          </a:prstGeom>
        </p:spPr>
      </p:pic>
    </p:spTree>
    <p:extLst>
      <p:ext uri="{BB962C8B-B14F-4D97-AF65-F5344CB8AC3E}">
        <p14:creationId xmlns:p14="http://schemas.microsoft.com/office/powerpoint/2010/main" val="3687355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6CC6D-B295-B24A-B481-C56CAD137DF9}"/>
              </a:ext>
            </a:extLst>
          </p:cNvPr>
          <p:cNvSpPr>
            <a:spLocks noGrp="1"/>
          </p:cNvSpPr>
          <p:nvPr>
            <p:ph type="title"/>
          </p:nvPr>
        </p:nvSpPr>
        <p:spPr/>
        <p:txBody>
          <a:bodyPr/>
          <a:lstStyle/>
          <a:p>
            <a:r>
              <a:rPr kumimoji="1" lang="en-US" altLang="zh-CN" dirty="0"/>
              <a:t>KUDU </a:t>
            </a:r>
            <a:r>
              <a:rPr kumimoji="1" lang="zh-CN" altLang="en-US" dirty="0"/>
              <a:t>性能调优</a:t>
            </a:r>
          </a:p>
        </p:txBody>
      </p:sp>
      <p:pic>
        <p:nvPicPr>
          <p:cNvPr id="15" name="图片 14">
            <a:extLst>
              <a:ext uri="{FF2B5EF4-FFF2-40B4-BE49-F238E27FC236}">
                <a16:creationId xmlns:a16="http://schemas.microsoft.com/office/drawing/2014/main" id="{90A93E23-89FA-0C4D-9451-DC577CC815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2360886"/>
            <a:ext cx="4070194" cy="3718815"/>
          </a:xfrm>
          <a:prstGeom prst="rect">
            <a:avLst/>
          </a:prstGeom>
        </p:spPr>
      </p:pic>
      <p:pic>
        <p:nvPicPr>
          <p:cNvPr id="16" name="图片 15">
            <a:extLst>
              <a:ext uri="{FF2B5EF4-FFF2-40B4-BE49-F238E27FC236}">
                <a16:creationId xmlns:a16="http://schemas.microsoft.com/office/drawing/2014/main" id="{58B8E666-667A-E947-A1C4-0CD8F2F800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0270" y="1614132"/>
            <a:ext cx="4359199" cy="4823704"/>
          </a:xfrm>
          <a:prstGeom prst="rect">
            <a:avLst/>
          </a:prstGeom>
        </p:spPr>
      </p:pic>
    </p:spTree>
    <p:extLst>
      <p:ext uri="{BB962C8B-B14F-4D97-AF65-F5344CB8AC3E}">
        <p14:creationId xmlns:p14="http://schemas.microsoft.com/office/powerpoint/2010/main" val="186929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326DC-7396-FC47-AA91-49E2BE62CDC6}"/>
              </a:ext>
            </a:extLst>
          </p:cNvPr>
          <p:cNvSpPr>
            <a:spLocks noGrp="1"/>
          </p:cNvSpPr>
          <p:nvPr>
            <p:ph type="title"/>
          </p:nvPr>
        </p:nvSpPr>
        <p:spPr/>
        <p:txBody>
          <a:bodyPr/>
          <a:lstStyle/>
          <a:p>
            <a:r>
              <a:rPr kumimoji="1" lang="en-US" altLang="zh-CN" dirty="0" err="1"/>
              <a:t>KUDu</a:t>
            </a:r>
            <a:r>
              <a:rPr kumimoji="1" lang="zh-CN" altLang="en-US" dirty="0"/>
              <a:t>集群参数</a:t>
            </a:r>
          </a:p>
        </p:txBody>
      </p:sp>
      <p:pic>
        <p:nvPicPr>
          <p:cNvPr id="5" name="内容占位符 4">
            <a:extLst>
              <a:ext uri="{FF2B5EF4-FFF2-40B4-BE49-F238E27FC236}">
                <a16:creationId xmlns:a16="http://schemas.microsoft.com/office/drawing/2014/main" id="{D4C006C3-CDBC-B241-8C6D-51726B51D2A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05098" y="1986349"/>
            <a:ext cx="4022725" cy="4022725"/>
          </a:xfrm>
        </p:spPr>
      </p:pic>
      <p:pic>
        <p:nvPicPr>
          <p:cNvPr id="7" name="图片 6">
            <a:extLst>
              <a:ext uri="{FF2B5EF4-FFF2-40B4-BE49-F238E27FC236}">
                <a16:creationId xmlns:a16="http://schemas.microsoft.com/office/drawing/2014/main" id="{9B9F4F43-68D7-7941-815B-730BD7AAE2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1835" y="2905489"/>
            <a:ext cx="4324665" cy="2184443"/>
          </a:xfrm>
          <a:prstGeom prst="rect">
            <a:avLst/>
          </a:prstGeom>
        </p:spPr>
      </p:pic>
      <p:pic>
        <p:nvPicPr>
          <p:cNvPr id="9" name="图片 8">
            <a:extLst>
              <a:ext uri="{FF2B5EF4-FFF2-40B4-BE49-F238E27FC236}">
                <a16:creationId xmlns:a16="http://schemas.microsoft.com/office/drawing/2014/main" id="{960668DC-5163-024F-9027-3EAECF0720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7823" y="1892896"/>
            <a:ext cx="3364012" cy="4439526"/>
          </a:xfrm>
          <a:prstGeom prst="rect">
            <a:avLst/>
          </a:prstGeom>
        </p:spPr>
      </p:pic>
    </p:spTree>
    <p:extLst>
      <p:ext uri="{BB962C8B-B14F-4D97-AF65-F5344CB8AC3E}">
        <p14:creationId xmlns:p14="http://schemas.microsoft.com/office/powerpoint/2010/main" val="3711921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F191F-7112-494F-89AA-770B7BDCD310}"/>
              </a:ext>
            </a:extLst>
          </p:cNvPr>
          <p:cNvSpPr>
            <a:spLocks noGrp="1"/>
          </p:cNvSpPr>
          <p:nvPr>
            <p:ph type="title"/>
          </p:nvPr>
        </p:nvSpPr>
        <p:spPr/>
        <p:txBody>
          <a:bodyPr/>
          <a:lstStyle/>
          <a:p>
            <a:r>
              <a:rPr kumimoji="1" lang="en-US" altLang="zh-CN" dirty="0"/>
              <a:t>KUDU </a:t>
            </a:r>
            <a:r>
              <a:rPr kumimoji="1" lang="zh-CN" altLang="en-US" dirty="0"/>
              <a:t>监控运维</a:t>
            </a:r>
          </a:p>
        </p:txBody>
      </p:sp>
      <p:sp>
        <p:nvSpPr>
          <p:cNvPr id="3" name="内容占位符 2">
            <a:extLst>
              <a:ext uri="{FF2B5EF4-FFF2-40B4-BE49-F238E27FC236}">
                <a16:creationId xmlns:a16="http://schemas.microsoft.com/office/drawing/2014/main" id="{3102E0FC-81EF-0044-A6BD-B72C5E63599F}"/>
              </a:ext>
            </a:extLst>
          </p:cNvPr>
          <p:cNvSpPr>
            <a:spLocks noGrp="1"/>
          </p:cNvSpPr>
          <p:nvPr>
            <p:ph idx="1"/>
          </p:nvPr>
        </p:nvSpPr>
        <p:spPr/>
        <p:txBody>
          <a:bodyPr/>
          <a:lstStyle/>
          <a:p>
            <a:r>
              <a:rPr kumimoji="1" lang="en-US" altLang="zh-CN" dirty="0" err="1">
                <a:hlinkClick r:id="rId2"/>
              </a:rPr>
              <a:t>SuperSet</a:t>
            </a:r>
            <a:endParaRPr kumimoji="1" lang="en-US" altLang="zh-CN" dirty="0"/>
          </a:p>
          <a:p>
            <a:r>
              <a:rPr kumimoji="1" lang="en-US" altLang="zh-CN" dirty="0">
                <a:hlinkClick r:id="rId3"/>
              </a:rPr>
              <a:t>KUDU</a:t>
            </a:r>
            <a:r>
              <a:rPr kumimoji="1" lang="zh-CN" altLang="en-US" dirty="0">
                <a:hlinkClick r:id="rId3"/>
              </a:rPr>
              <a:t> </a:t>
            </a:r>
            <a:r>
              <a:rPr kumimoji="1" lang="en-US" altLang="zh-CN" dirty="0">
                <a:hlinkClick r:id="rId3"/>
              </a:rPr>
              <a:t>Plus</a:t>
            </a:r>
            <a:endParaRPr kumimoji="1" lang="zh-CN" altLang="en-US" dirty="0"/>
          </a:p>
        </p:txBody>
      </p:sp>
    </p:spTree>
    <p:extLst>
      <p:ext uri="{BB962C8B-B14F-4D97-AF65-F5344CB8AC3E}">
        <p14:creationId xmlns:p14="http://schemas.microsoft.com/office/powerpoint/2010/main" val="137866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019D3-7099-2842-A1D3-6434D35A0F03}"/>
              </a:ext>
            </a:extLst>
          </p:cNvPr>
          <p:cNvSpPr>
            <a:spLocks noGrp="1"/>
          </p:cNvSpPr>
          <p:nvPr>
            <p:ph type="title"/>
          </p:nvPr>
        </p:nvSpPr>
        <p:spPr/>
        <p:txBody>
          <a:bodyPr>
            <a:normAutofit/>
          </a:bodyPr>
          <a:lstStyle/>
          <a:p>
            <a:pPr algn="l"/>
            <a:r>
              <a:rPr kumimoji="1" lang="zh-CN" altLang="en-US" dirty="0"/>
              <a:t>统一计算资源</a:t>
            </a:r>
            <a:r>
              <a:rPr kumimoji="1" lang="en-US" altLang="zh-CN" sz="2000" dirty="0"/>
              <a:t>——</a:t>
            </a:r>
            <a:r>
              <a:rPr kumimoji="1" lang="zh-CN" altLang="en-US" sz="2000" dirty="0"/>
              <a:t>基于</a:t>
            </a:r>
            <a:r>
              <a:rPr kumimoji="1" lang="en" altLang="zh-CN" sz="2000" dirty="0" err="1"/>
              <a:t>Kubernates</a:t>
            </a:r>
            <a:r>
              <a:rPr kumimoji="1" lang="zh-CN" altLang="en-US" sz="2000" dirty="0"/>
              <a:t>管理</a:t>
            </a:r>
            <a:endParaRPr kumimoji="1" lang="zh-CN" altLang="en-US" b="0" dirty="0"/>
          </a:p>
        </p:txBody>
      </p:sp>
      <p:pic>
        <p:nvPicPr>
          <p:cNvPr id="4" name="内容占位符 4">
            <a:extLst>
              <a:ext uri="{FF2B5EF4-FFF2-40B4-BE49-F238E27FC236}">
                <a16:creationId xmlns:a16="http://schemas.microsoft.com/office/drawing/2014/main" id="{50A407B3-46D6-374D-BDCB-17EF8F0CA370}"/>
              </a:ext>
            </a:extLst>
          </p:cNvPr>
          <p:cNvPicPr>
            <a:picLocks noGrp="1" noChangeAspect="1"/>
          </p:cNvPicPr>
          <p:nvPr>
            <p:ph idx="1"/>
          </p:nvPr>
        </p:nvPicPr>
        <p:blipFill>
          <a:blip r:embed="rId2"/>
          <a:stretch>
            <a:fillRect/>
          </a:stretch>
        </p:blipFill>
        <p:spPr>
          <a:xfrm>
            <a:off x="2420621" y="2344261"/>
            <a:ext cx="7099300" cy="4318000"/>
          </a:xfrm>
        </p:spPr>
      </p:pic>
    </p:spTree>
    <p:extLst>
      <p:ext uri="{BB962C8B-B14F-4D97-AF65-F5344CB8AC3E}">
        <p14:creationId xmlns:p14="http://schemas.microsoft.com/office/powerpoint/2010/main" val="2366968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6D39A-6D93-A34C-9BBD-E14667EAF0BD}"/>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Spark</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On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K8S</a:t>
            </a:r>
            <a:endParaRPr kumimoji="1" lang="zh-CN" alt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34F82479-A028-414B-9711-0BC60F531817}"/>
              </a:ext>
            </a:extLst>
          </p:cNvPr>
          <p:cNvSpPr txBox="1">
            <a:spLocks/>
          </p:cNvSpPr>
          <p:nvPr/>
        </p:nvSpPr>
        <p:spPr>
          <a:xfrm>
            <a:off x="431371" y="1263901"/>
            <a:ext cx="14427200" cy="53655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sz="2667" dirty="0">
                <a:latin typeface="Microsoft YaHei Light" panose="020B0503020204020204" pitchFamily="34" charset="-122"/>
                <a:ea typeface="Microsoft YaHei Light" panose="020B0503020204020204" pitchFamily="34" charset="-122"/>
              </a:rPr>
              <a:t>Standalone</a:t>
            </a:r>
          </a:p>
          <a:p>
            <a:r>
              <a:rPr lang="en-US" altLang="ja-JP" sz="2667" dirty="0">
                <a:latin typeface="Microsoft YaHei Light" panose="020B0503020204020204" pitchFamily="34" charset="-122"/>
                <a:ea typeface="Microsoft YaHei Light" panose="020B0503020204020204" pitchFamily="34" charset="-122"/>
              </a:rPr>
              <a:t>Apache Mesos</a:t>
            </a:r>
          </a:p>
          <a:p>
            <a:r>
              <a:rPr lang="en-US" altLang="ja-JP" sz="2667" dirty="0">
                <a:latin typeface="Microsoft YaHei Light" panose="020B0503020204020204" pitchFamily="34" charset="-122"/>
                <a:ea typeface="Microsoft YaHei Light" panose="020B0503020204020204" pitchFamily="34" charset="-122"/>
              </a:rPr>
              <a:t>Yarn</a:t>
            </a:r>
          </a:p>
          <a:p>
            <a:r>
              <a:rPr lang="en-US" altLang="ja-JP" sz="2667" dirty="0">
                <a:latin typeface="Microsoft YaHei Light" panose="020B0503020204020204" pitchFamily="34" charset="-122"/>
                <a:ea typeface="Microsoft YaHei Light" panose="020B0503020204020204" pitchFamily="34" charset="-122"/>
              </a:rPr>
              <a:t>Kubernetes( 2.3 </a:t>
            </a:r>
            <a:r>
              <a:rPr lang="ja-JP" altLang="en-US" sz="2667">
                <a:latin typeface="Microsoft YaHei Light" panose="020B0503020204020204" pitchFamily="34" charset="-122"/>
                <a:ea typeface="Microsoft YaHei Light" panose="020B0503020204020204" pitchFamily="34" charset="-122"/>
              </a:rPr>
              <a:t>之后</a:t>
            </a:r>
            <a:r>
              <a:rPr lang="zh-CN" altLang="en-US" sz="2667" dirty="0">
                <a:latin typeface="Microsoft YaHei Light" panose="020B0503020204020204" pitchFamily="34" charset="-122"/>
                <a:ea typeface="Microsoft YaHei Light" panose="020B0503020204020204" pitchFamily="34" charset="-122"/>
              </a:rPr>
              <a:t>）</a:t>
            </a:r>
            <a:endParaRPr lang="en-US" altLang="ja-JP" sz="2667" dirty="0">
              <a:latin typeface="Microsoft YaHei Light" panose="020B0503020204020204" pitchFamily="34" charset="-122"/>
              <a:ea typeface="Microsoft YaHei Light" panose="020B0503020204020204" pitchFamily="34" charset="-122"/>
            </a:endParaRPr>
          </a:p>
          <a:p>
            <a:endParaRPr lang="en-US" sz="2667" dirty="0">
              <a:latin typeface="Microsoft YaHei Light" panose="020B0503020204020204" pitchFamily="34" charset="-122"/>
              <a:ea typeface="Microsoft YaHei Light" panose="020B0503020204020204" pitchFamily="34" charset="-122"/>
            </a:endParaRPr>
          </a:p>
        </p:txBody>
      </p:sp>
      <p:sp>
        <p:nvSpPr>
          <p:cNvPr id="5" name="矩形 4">
            <a:extLst>
              <a:ext uri="{FF2B5EF4-FFF2-40B4-BE49-F238E27FC236}">
                <a16:creationId xmlns:a16="http://schemas.microsoft.com/office/drawing/2014/main" id="{330391A5-6931-E84E-B434-210A965E42D9}"/>
              </a:ext>
            </a:extLst>
          </p:cNvPr>
          <p:cNvSpPr/>
          <p:nvPr/>
        </p:nvSpPr>
        <p:spPr>
          <a:xfrm>
            <a:off x="527381" y="4293097"/>
            <a:ext cx="10972800" cy="830997"/>
          </a:xfrm>
          <a:prstGeom prst="rect">
            <a:avLst/>
          </a:prstGeom>
          <a:solidFill>
            <a:schemeClr val="bg1">
              <a:lumMod val="95000"/>
            </a:schemeClr>
          </a:solidFill>
        </p:spPr>
        <p:txBody>
          <a:bodyPr wrap="square">
            <a:spAutoFit/>
          </a:bodyPr>
          <a:lstStyle/>
          <a:p>
            <a:r>
              <a:rPr lang="zh-CN" altLang="en-US" sz="2400" dirty="0">
                <a:latin typeface="Microsoft YaHei Light" panose="020B0503020204020204" pitchFamily="34" charset="-122"/>
                <a:ea typeface="Microsoft YaHei Light" panose="020B0503020204020204" pitchFamily="34" charset="-122"/>
              </a:rPr>
              <a:t>helm repo add stable </a:t>
            </a:r>
            <a:r>
              <a:rPr lang="zh-CN" altLang="en-US" sz="2400" dirty="0">
                <a:latin typeface="Microsoft YaHei Light" panose="020B0503020204020204" pitchFamily="34" charset="-122"/>
                <a:ea typeface="Microsoft YaHei Light" panose="020B0503020204020204" pitchFamily="34" charset="-122"/>
                <a:hlinkClick r:id="rId2"/>
              </a:rPr>
              <a:t>https://kubernetes-charts.storage.googleapis.co</a:t>
            </a:r>
            <a:r>
              <a:rPr lang="en-US" altLang="zh-CN" sz="2400" dirty="0">
                <a:latin typeface="Microsoft YaHei Light" panose="020B0503020204020204" pitchFamily="34" charset="-122"/>
                <a:ea typeface="Microsoft YaHei Light" panose="020B0503020204020204" pitchFamily="34" charset="-122"/>
              </a:rPr>
              <a:t>m</a:t>
            </a:r>
          </a:p>
          <a:p>
            <a:r>
              <a:rPr lang="zh-CN" altLang="en-US" sz="2400" dirty="0">
                <a:latin typeface="Microsoft YaHei Light" panose="020B0503020204020204" pitchFamily="34" charset="-122"/>
                <a:ea typeface="Microsoft YaHei Light" panose="020B0503020204020204" pitchFamily="34" charset="-122"/>
              </a:rPr>
              <a:t>helm install stable/spark --version 1.0.3 --generate-name</a:t>
            </a:r>
          </a:p>
        </p:txBody>
      </p:sp>
    </p:spTree>
    <p:extLst>
      <p:ext uri="{BB962C8B-B14F-4D97-AF65-F5344CB8AC3E}">
        <p14:creationId xmlns:p14="http://schemas.microsoft.com/office/powerpoint/2010/main" val="24417062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70D74-495B-4C45-9C1E-19F4B09C1212}"/>
              </a:ext>
            </a:extLst>
          </p:cNvPr>
          <p:cNvSpPr>
            <a:spLocks noGrp="1"/>
          </p:cNvSpPr>
          <p:nvPr>
            <p:ph type="title"/>
          </p:nvPr>
        </p:nvSpPr>
        <p:spPr>
          <a:xfrm>
            <a:off x="2917903" y="244612"/>
            <a:ext cx="8610600" cy="1293028"/>
          </a:xfrm>
        </p:spPr>
        <p:txBody>
          <a:bodyPr/>
          <a:lstStyle/>
          <a:p>
            <a:r>
              <a:rPr kumimoji="1" lang="en-US" altLang="zh-CN" dirty="0">
                <a:latin typeface="Microsoft YaHei" panose="020B0503020204020204" pitchFamily="34" charset="-122"/>
                <a:ea typeface="Microsoft YaHei" panose="020B0503020204020204" pitchFamily="34" charset="-122"/>
                <a:hlinkClick r:id="rId2"/>
              </a:rPr>
              <a:t>Spark On K8S</a:t>
            </a:r>
            <a:endParaRPr kumimoji="1" lang="zh-CN" altLang="en-US" dirty="0">
              <a:latin typeface="Microsoft YaHei" panose="020B0503020204020204" pitchFamily="34" charset="-122"/>
              <a:ea typeface="Microsoft YaHei" panose="020B0503020204020204" pitchFamily="34" charset="-122"/>
            </a:endParaRPr>
          </a:p>
        </p:txBody>
      </p:sp>
      <p:sp>
        <p:nvSpPr>
          <p:cNvPr id="6" name="Content Placeholder 2">
            <a:extLst>
              <a:ext uri="{FF2B5EF4-FFF2-40B4-BE49-F238E27FC236}">
                <a16:creationId xmlns:a16="http://schemas.microsoft.com/office/drawing/2014/main" id="{D4A12643-E85B-1541-951F-0063522676D6}"/>
              </a:ext>
            </a:extLst>
          </p:cNvPr>
          <p:cNvSpPr txBox="1">
            <a:spLocks/>
          </p:cNvSpPr>
          <p:nvPr/>
        </p:nvSpPr>
        <p:spPr>
          <a:xfrm>
            <a:off x="431371" y="1263901"/>
            <a:ext cx="10177131" cy="91696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667" dirty="0">
                <a:latin typeface="Microsoft YaHei Light" panose="020B0503020204020204" pitchFamily="34" charset="-122"/>
                <a:ea typeface="Microsoft YaHei Light" panose="020B0503020204020204" pitchFamily="34" charset="-122"/>
              </a:rPr>
              <a:t>Spark-submit </a:t>
            </a:r>
            <a:r>
              <a:rPr lang="zh-CN" altLang="en-US" sz="2667" dirty="0">
                <a:latin typeface="Microsoft YaHei Light" panose="020B0503020204020204" pitchFamily="34" charset="-122"/>
                <a:ea typeface="Microsoft YaHei Light" panose="020B0503020204020204" pitchFamily="34" charset="-122"/>
              </a:rPr>
              <a:t>方式    </a:t>
            </a:r>
            <a:endParaRPr lang="en-US" altLang="zh-CN" sz="2667" dirty="0">
              <a:latin typeface="Microsoft YaHei Light" panose="020B0503020204020204" pitchFamily="34" charset="-122"/>
              <a:ea typeface="Microsoft YaHei Light" panose="020B0503020204020204" pitchFamily="34" charset="-122"/>
            </a:endParaRPr>
          </a:p>
          <a:p>
            <a:pPr marL="0" indent="0">
              <a:buNone/>
            </a:pPr>
            <a:endParaRPr lang="en-US" altLang="ja-JP" sz="2667" dirty="0">
              <a:latin typeface="Microsoft YaHei Light" panose="020B0503020204020204" pitchFamily="34" charset="-122"/>
              <a:ea typeface="Microsoft YaHei Light" panose="020B0503020204020204" pitchFamily="34" charset="-122"/>
            </a:endParaRPr>
          </a:p>
          <a:p>
            <a:endParaRPr lang="en-US" sz="2667" dirty="0">
              <a:latin typeface="Microsoft YaHei Light" panose="020B0503020204020204" pitchFamily="34" charset="-122"/>
              <a:ea typeface="Microsoft YaHei Light" panose="020B0503020204020204" pitchFamily="34" charset="-122"/>
            </a:endParaRPr>
          </a:p>
        </p:txBody>
      </p:sp>
      <p:pic>
        <p:nvPicPr>
          <p:cNvPr id="9" name="图片 8">
            <a:extLst>
              <a:ext uri="{FF2B5EF4-FFF2-40B4-BE49-F238E27FC236}">
                <a16:creationId xmlns:a16="http://schemas.microsoft.com/office/drawing/2014/main" id="{86B2CEF9-7F0C-E240-B234-4347FFC881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3499" y="1842156"/>
            <a:ext cx="8294395" cy="3856312"/>
          </a:xfrm>
          <a:prstGeom prst="rect">
            <a:avLst/>
          </a:prstGeom>
        </p:spPr>
      </p:pic>
      <p:sp>
        <p:nvSpPr>
          <p:cNvPr id="10" name="矩形 9">
            <a:extLst>
              <a:ext uri="{FF2B5EF4-FFF2-40B4-BE49-F238E27FC236}">
                <a16:creationId xmlns:a16="http://schemas.microsoft.com/office/drawing/2014/main" id="{5C9B35B4-8797-F54D-A971-27D5FABF152B}"/>
              </a:ext>
            </a:extLst>
          </p:cNvPr>
          <p:cNvSpPr/>
          <p:nvPr/>
        </p:nvSpPr>
        <p:spPr>
          <a:xfrm>
            <a:off x="6987371" y="1306808"/>
            <a:ext cx="3321743" cy="461665"/>
          </a:xfrm>
          <a:prstGeom prst="rect">
            <a:avLst/>
          </a:prstGeom>
        </p:spPr>
        <p:txBody>
          <a:bodyPr wrap="none">
            <a:spAutoFit/>
          </a:bodyPr>
          <a:lstStyle/>
          <a:p>
            <a:pPr marL="380990" indent="-380990">
              <a:buFont typeface="Arial" panose="020B0604020202020204" pitchFamily="34" charset="0"/>
              <a:buChar char="•"/>
            </a:pPr>
            <a:r>
              <a:rPr lang="en-US" altLang="zh-CN" sz="2400" dirty="0">
                <a:latin typeface="Microsoft YaHei Light" panose="020B0503020204020204" pitchFamily="34" charset="-122"/>
                <a:ea typeface="Microsoft YaHei Light" panose="020B0503020204020204" pitchFamily="34" charset="-122"/>
              </a:rPr>
              <a:t>Spark Operator</a:t>
            </a:r>
            <a:r>
              <a:rPr lang="zh-CN" altLang="en-US" sz="2400" dirty="0">
                <a:latin typeface="Microsoft YaHei Light" panose="020B0503020204020204" pitchFamily="34" charset="-122"/>
                <a:ea typeface="Microsoft YaHei Light" panose="020B0503020204020204" pitchFamily="34" charset="-122"/>
              </a:rPr>
              <a:t>方式</a:t>
            </a:r>
            <a:endParaRPr lang="en-US" altLang="zh-CN" sz="2400" dirty="0">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123769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9C0C2-7DE3-5F47-B5B7-9F313C2CF1BA}"/>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两种方式比较</a:t>
            </a:r>
          </a:p>
        </p:txBody>
      </p:sp>
      <p:pic>
        <p:nvPicPr>
          <p:cNvPr id="4" name="图片 3">
            <a:extLst>
              <a:ext uri="{FF2B5EF4-FFF2-40B4-BE49-F238E27FC236}">
                <a16:creationId xmlns:a16="http://schemas.microsoft.com/office/drawing/2014/main" id="{6643AB03-CF4B-4147-8393-FE7C7BD228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8399" y="2070269"/>
            <a:ext cx="10175203" cy="4359563"/>
          </a:xfrm>
          <a:prstGeom prst="rect">
            <a:avLst/>
          </a:prstGeom>
        </p:spPr>
      </p:pic>
    </p:spTree>
    <p:extLst>
      <p:ext uri="{BB962C8B-B14F-4D97-AF65-F5344CB8AC3E}">
        <p14:creationId xmlns:p14="http://schemas.microsoft.com/office/powerpoint/2010/main" val="1502926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8B95D-70D1-134F-A3F2-C579BEE4AD2B}"/>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hlinkClick r:id="rId2">
                  <a:extLst>
                    <a:ext uri="{A12FA001-AC4F-418D-AE19-62706E023703}">
                      <ahyp:hlinkClr xmlns:ahyp="http://schemas.microsoft.com/office/drawing/2018/hyperlinkcolor" val="tx"/>
                    </a:ext>
                  </a:extLst>
                </a:hlinkClick>
              </a:rPr>
              <a:t>两种方式比较</a:t>
            </a:r>
            <a:endParaRPr kumimoji="1" lang="zh-CN" alt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E5A51108-694C-AF40-BD8E-D36CE04FF2EE}"/>
              </a:ext>
            </a:extLst>
          </p:cNvPr>
          <p:cNvSpPr txBox="1">
            <a:spLocks/>
          </p:cNvSpPr>
          <p:nvPr/>
        </p:nvSpPr>
        <p:spPr>
          <a:xfrm>
            <a:off x="431371" y="1932974"/>
            <a:ext cx="3936437" cy="446935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667" dirty="0">
                <a:latin typeface="Microsoft YaHei Light" panose="020B0503020204020204" pitchFamily="34" charset="-122"/>
                <a:ea typeface="Microsoft YaHei Light" panose="020B0503020204020204" pitchFamily="34" charset="-122"/>
              </a:rPr>
              <a:t>    </a:t>
            </a:r>
            <a:r>
              <a:rPr lang="en-US" altLang="zh-CN" sz="2667" dirty="0">
                <a:latin typeface="Microsoft YaHei Light" panose="020B0503020204020204" pitchFamily="34" charset="-122"/>
                <a:ea typeface="Microsoft YaHei Light" panose="020B0503020204020204" pitchFamily="34" charset="-122"/>
              </a:rPr>
              <a:t>Spark-submit </a:t>
            </a:r>
            <a:r>
              <a:rPr lang="zh-CN" altLang="en-US" sz="2667" dirty="0">
                <a:latin typeface="Microsoft YaHei Light" panose="020B0503020204020204" pitchFamily="34" charset="-122"/>
                <a:ea typeface="Microsoft YaHei Light" panose="020B0503020204020204" pitchFamily="34" charset="-122"/>
              </a:rPr>
              <a:t>方式    </a:t>
            </a:r>
            <a:endParaRPr lang="en-US" altLang="zh-CN" sz="2667" dirty="0">
              <a:latin typeface="Microsoft YaHei Light" panose="020B0503020204020204" pitchFamily="34" charset="-122"/>
              <a:ea typeface="Microsoft YaHei Light" panose="020B0503020204020204" pitchFamily="34" charset="-122"/>
            </a:endParaRPr>
          </a:p>
          <a:p>
            <a:r>
              <a:rPr lang="en-US" altLang="zh-CN" sz="2667" dirty="0">
                <a:latin typeface="Microsoft YaHei Light" panose="020B0503020204020204" pitchFamily="34" charset="-122"/>
                <a:ea typeface="Microsoft YaHei Light" panose="020B0503020204020204" pitchFamily="34" charset="-122"/>
              </a:rPr>
              <a:t>Spark</a:t>
            </a:r>
            <a:r>
              <a:rPr lang="zh-CN" altLang="en-US" sz="2667" dirty="0">
                <a:latin typeface="Microsoft YaHei Light" panose="020B0503020204020204" pitchFamily="34" charset="-122"/>
                <a:ea typeface="Microsoft YaHei Light" panose="020B0503020204020204" pitchFamily="34" charset="-122"/>
              </a:rPr>
              <a:t> 原生支持</a:t>
            </a:r>
            <a:endParaRPr lang="en-US" altLang="zh-CN" sz="2667" dirty="0">
              <a:latin typeface="Microsoft YaHei Light" panose="020B0503020204020204" pitchFamily="34" charset="-122"/>
              <a:ea typeface="Microsoft YaHei Light" panose="020B0503020204020204" pitchFamily="34" charset="-122"/>
            </a:endParaRPr>
          </a:p>
          <a:p>
            <a:r>
              <a:rPr lang="en-US" altLang="zh-CN" sz="2667" dirty="0">
                <a:latin typeface="Microsoft YaHei Light" panose="020B0503020204020204" pitchFamily="34" charset="-122"/>
                <a:ea typeface="Microsoft YaHei Light" panose="020B0503020204020204" pitchFamily="34" charset="-122"/>
              </a:rPr>
              <a:t>Spark </a:t>
            </a:r>
            <a:r>
              <a:rPr lang="zh-CN" altLang="en-US" sz="2667" dirty="0">
                <a:latin typeface="Microsoft YaHei Light" panose="020B0503020204020204" pitchFamily="34" charset="-122"/>
                <a:ea typeface="Microsoft YaHei Light" panose="020B0503020204020204" pitchFamily="34" charset="-122"/>
              </a:rPr>
              <a:t>配置和 </a:t>
            </a:r>
            <a:r>
              <a:rPr lang="en-US" altLang="zh-CN" sz="2667" dirty="0">
                <a:latin typeface="Microsoft YaHei Light" panose="020B0503020204020204" pitchFamily="34" charset="-122"/>
                <a:ea typeface="Microsoft YaHei Light" panose="020B0503020204020204" pitchFamily="34" charset="-122"/>
              </a:rPr>
              <a:t>k8s </a:t>
            </a:r>
            <a:r>
              <a:rPr lang="zh-CN" altLang="en-US" sz="2667" dirty="0">
                <a:latin typeface="Microsoft YaHei Light" panose="020B0503020204020204" pitchFamily="34" charset="-122"/>
                <a:ea typeface="Microsoft YaHei Light" panose="020B0503020204020204" pitchFamily="34" charset="-122"/>
              </a:rPr>
              <a:t>配置混合散落</a:t>
            </a:r>
            <a:endParaRPr lang="en-US" altLang="zh-CN" sz="2667" dirty="0">
              <a:latin typeface="Microsoft YaHei Light" panose="020B0503020204020204" pitchFamily="34" charset="-122"/>
              <a:ea typeface="Microsoft YaHei Light" panose="020B0503020204020204" pitchFamily="34" charset="-122"/>
            </a:endParaRPr>
          </a:p>
          <a:p>
            <a:r>
              <a:rPr lang="en-US" altLang="zh-CN" sz="2667" dirty="0">
                <a:latin typeface="Microsoft YaHei Light" panose="020B0503020204020204" pitchFamily="34" charset="-122"/>
                <a:ea typeface="Microsoft YaHei Light" panose="020B0503020204020204" pitchFamily="34" charset="-122"/>
              </a:rPr>
              <a:t>3.0</a:t>
            </a:r>
            <a:r>
              <a:rPr lang="zh-CN" altLang="en-US" sz="2667" dirty="0">
                <a:latin typeface="Microsoft YaHei Light" panose="020B0503020204020204" pitchFamily="34" charset="-122"/>
                <a:ea typeface="Microsoft YaHei Light" panose="020B0503020204020204" pitchFamily="34" charset="-122"/>
              </a:rPr>
              <a:t> 之前支持</a:t>
            </a:r>
            <a:r>
              <a:rPr lang="en-US" altLang="zh-CN" sz="2667" dirty="0">
                <a:latin typeface="Microsoft YaHei Light" panose="020B0503020204020204" pitchFamily="34" charset="-122"/>
                <a:ea typeface="Microsoft YaHei Light" panose="020B0503020204020204" pitchFamily="34" charset="-122"/>
              </a:rPr>
              <a:t>POD</a:t>
            </a:r>
            <a:r>
              <a:rPr lang="zh-CN" altLang="en-US" sz="2667" dirty="0">
                <a:latin typeface="Microsoft YaHei Light" panose="020B0503020204020204" pitchFamily="34" charset="-122"/>
                <a:ea typeface="Microsoft YaHei Light" panose="020B0503020204020204" pitchFamily="34" charset="-122"/>
              </a:rPr>
              <a:t> 少量定制</a:t>
            </a:r>
            <a:endParaRPr lang="en-US" altLang="zh-CN" sz="2667" dirty="0">
              <a:latin typeface="Microsoft YaHei Light" panose="020B0503020204020204" pitchFamily="34" charset="-122"/>
              <a:ea typeface="Microsoft YaHei Light" panose="020B0503020204020204" pitchFamily="34" charset="-122"/>
            </a:endParaRPr>
          </a:p>
          <a:p>
            <a:r>
              <a:rPr lang="zh-CN" altLang="en-US" sz="2667" dirty="0">
                <a:latin typeface="Microsoft YaHei Light" panose="020B0503020204020204" pitchFamily="34" charset="-122"/>
                <a:ea typeface="Microsoft YaHei Light" panose="020B0503020204020204" pitchFamily="34" charset="-122"/>
              </a:rPr>
              <a:t>应用管理手工工作多</a:t>
            </a:r>
            <a:endParaRPr lang="en-US" altLang="zh-CN" sz="2667" dirty="0">
              <a:latin typeface="Microsoft YaHei Light" panose="020B0503020204020204" pitchFamily="34" charset="-122"/>
              <a:ea typeface="Microsoft YaHei Light" panose="020B0503020204020204" pitchFamily="34" charset="-122"/>
            </a:endParaRPr>
          </a:p>
          <a:p>
            <a:pPr marL="0" indent="0">
              <a:buNone/>
            </a:pPr>
            <a:endParaRPr lang="en-US" altLang="ja-JP" sz="2667" dirty="0">
              <a:latin typeface="Microsoft YaHei Light" panose="020B0503020204020204" pitchFamily="34" charset="-122"/>
              <a:ea typeface="Microsoft YaHei Light" panose="020B0503020204020204" pitchFamily="34" charset="-122"/>
            </a:endParaRPr>
          </a:p>
          <a:p>
            <a:endParaRPr lang="en-US" sz="2667" dirty="0">
              <a:latin typeface="Microsoft YaHei Light" panose="020B0503020204020204" pitchFamily="34" charset="-122"/>
              <a:ea typeface="Microsoft YaHei Light" panose="020B0503020204020204" pitchFamily="34" charset="-122"/>
            </a:endParaRPr>
          </a:p>
        </p:txBody>
      </p:sp>
      <p:sp>
        <p:nvSpPr>
          <p:cNvPr id="4" name="Content Placeholder 2">
            <a:extLst>
              <a:ext uri="{FF2B5EF4-FFF2-40B4-BE49-F238E27FC236}">
                <a16:creationId xmlns:a16="http://schemas.microsoft.com/office/drawing/2014/main" id="{3FF5B44C-2F18-BE4D-82D7-E3B3DCCC4700}"/>
              </a:ext>
            </a:extLst>
          </p:cNvPr>
          <p:cNvSpPr txBox="1">
            <a:spLocks/>
          </p:cNvSpPr>
          <p:nvPr/>
        </p:nvSpPr>
        <p:spPr>
          <a:xfrm>
            <a:off x="6096000" y="1873504"/>
            <a:ext cx="3936437" cy="446935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667" dirty="0">
                <a:latin typeface="Microsoft YaHei Light" panose="020B0503020204020204" pitchFamily="34" charset="-122"/>
                <a:ea typeface="Microsoft YaHei Light" panose="020B0503020204020204" pitchFamily="34" charset="-122"/>
              </a:rPr>
              <a:t>   </a:t>
            </a:r>
            <a:r>
              <a:rPr lang="en-US" altLang="zh-CN" sz="2667" dirty="0">
                <a:latin typeface="Microsoft YaHei Light" panose="020B0503020204020204" pitchFamily="34" charset="-122"/>
                <a:ea typeface="Microsoft YaHei Light" panose="020B0503020204020204" pitchFamily="34" charset="-122"/>
              </a:rPr>
              <a:t>Spark-</a:t>
            </a:r>
            <a:r>
              <a:rPr lang="zh-CN" altLang="en-US" sz="2667" dirty="0">
                <a:latin typeface="Microsoft YaHei Light" panose="020B0503020204020204" pitchFamily="34" charset="-122"/>
                <a:ea typeface="Microsoft YaHei Light" panose="020B0503020204020204" pitchFamily="34" charset="-122"/>
              </a:rPr>
              <a:t> </a:t>
            </a:r>
            <a:r>
              <a:rPr lang="en-US" altLang="zh-CN" sz="2667" dirty="0">
                <a:latin typeface="Microsoft YaHei Light" panose="020B0503020204020204" pitchFamily="34" charset="-122"/>
                <a:ea typeface="Microsoft YaHei Light" panose="020B0503020204020204" pitchFamily="34" charset="-122"/>
              </a:rPr>
              <a:t>Operator </a:t>
            </a:r>
            <a:r>
              <a:rPr lang="zh-CN" altLang="en-US" sz="2667" dirty="0">
                <a:latin typeface="Microsoft YaHei Light" panose="020B0503020204020204" pitchFamily="34" charset="-122"/>
                <a:ea typeface="Microsoft YaHei Light" panose="020B0503020204020204" pitchFamily="34" charset="-122"/>
              </a:rPr>
              <a:t>方式    </a:t>
            </a:r>
            <a:endParaRPr lang="en-US" altLang="zh-CN" sz="2667" dirty="0">
              <a:latin typeface="Microsoft YaHei Light" panose="020B0503020204020204" pitchFamily="34" charset="-122"/>
              <a:ea typeface="Microsoft YaHei Light" panose="020B0503020204020204" pitchFamily="34" charset="-122"/>
            </a:endParaRPr>
          </a:p>
          <a:p>
            <a:r>
              <a:rPr lang="en-US" altLang="zh-CN" sz="2667" dirty="0">
                <a:latin typeface="Microsoft YaHei Light" panose="020B0503020204020204" pitchFamily="34" charset="-122"/>
                <a:ea typeface="Microsoft YaHei Light" panose="020B0503020204020204" pitchFamily="34" charset="-122"/>
              </a:rPr>
              <a:t>Google </a:t>
            </a:r>
            <a:r>
              <a:rPr lang="zh-CN" altLang="en-US" sz="2667" dirty="0">
                <a:latin typeface="Microsoft YaHei Light" panose="020B0503020204020204" pitchFamily="34" charset="-122"/>
                <a:ea typeface="Microsoft YaHei Light" panose="020B0503020204020204" pitchFamily="34" charset="-122"/>
              </a:rPr>
              <a:t>开源运行于任何平台</a:t>
            </a:r>
            <a:endParaRPr lang="en-US" altLang="zh-CN" sz="2667" dirty="0">
              <a:latin typeface="Microsoft YaHei Light" panose="020B0503020204020204" pitchFamily="34" charset="-122"/>
              <a:ea typeface="Microsoft YaHei Light" panose="020B0503020204020204" pitchFamily="34" charset="-122"/>
            </a:endParaRPr>
          </a:p>
          <a:p>
            <a:r>
              <a:rPr lang="zh-CN" altLang="en-US" sz="2667" dirty="0">
                <a:latin typeface="Microsoft YaHei Light" panose="020B0503020204020204" pitchFamily="34" charset="-122"/>
                <a:ea typeface="Microsoft YaHei Light" panose="020B0503020204020204" pitchFamily="34" charset="-122"/>
              </a:rPr>
              <a:t>原生</a:t>
            </a:r>
            <a:r>
              <a:rPr lang="en-US" altLang="zh-CN" sz="2667" dirty="0">
                <a:latin typeface="Microsoft YaHei Light" panose="020B0503020204020204" pitchFamily="34" charset="-122"/>
                <a:ea typeface="Microsoft YaHei Light" panose="020B0503020204020204" pitchFamily="34" charset="-122"/>
              </a:rPr>
              <a:t>k8s</a:t>
            </a:r>
            <a:r>
              <a:rPr lang="zh-CN" altLang="en-US" sz="2667" dirty="0">
                <a:latin typeface="Microsoft YaHei Light" panose="020B0503020204020204" pitchFamily="34" charset="-122"/>
                <a:ea typeface="Microsoft YaHei Light" panose="020B0503020204020204" pitchFamily="34" charset="-122"/>
              </a:rPr>
              <a:t>支持，能使用</a:t>
            </a:r>
            <a:r>
              <a:rPr lang="en-US" altLang="zh-CN" sz="2667" dirty="0">
                <a:latin typeface="Microsoft YaHei Light" panose="020B0503020204020204" pitchFamily="34" charset="-122"/>
                <a:ea typeface="Microsoft YaHei Light" panose="020B0503020204020204" pitchFamily="34" charset="-122"/>
              </a:rPr>
              <a:t>k8s</a:t>
            </a:r>
            <a:r>
              <a:rPr lang="zh-CN" altLang="en-US" sz="2667" dirty="0">
                <a:latin typeface="Microsoft YaHei Light" panose="020B0503020204020204" pitchFamily="34" charset="-122"/>
                <a:ea typeface="Microsoft YaHei Light" panose="020B0503020204020204" pitchFamily="34" charset="-122"/>
              </a:rPr>
              <a:t>特性</a:t>
            </a:r>
            <a:endParaRPr lang="en-US" altLang="zh-CN" sz="2667" dirty="0">
              <a:latin typeface="Microsoft YaHei Light" panose="020B0503020204020204" pitchFamily="34" charset="-122"/>
              <a:ea typeface="Microsoft YaHei Light" panose="020B0503020204020204" pitchFamily="34" charset="-122"/>
            </a:endParaRPr>
          </a:p>
          <a:p>
            <a:r>
              <a:rPr lang="zh-CN" altLang="en-US" sz="2667" dirty="0">
                <a:latin typeface="Microsoft YaHei Light" panose="020B0503020204020204" pitchFamily="34" charset="-122"/>
                <a:ea typeface="Microsoft YaHei Light" panose="020B0503020204020204" pitchFamily="34" charset="-122"/>
              </a:rPr>
              <a:t>有现成工具可以读日志，起停程序，调度程序</a:t>
            </a:r>
            <a:endParaRPr lang="en-US" altLang="zh-CN" sz="2667" dirty="0">
              <a:latin typeface="Microsoft YaHei Light" panose="020B0503020204020204" pitchFamily="34" charset="-122"/>
              <a:ea typeface="Microsoft YaHei Light" panose="020B0503020204020204" pitchFamily="34" charset="-122"/>
            </a:endParaRPr>
          </a:p>
          <a:p>
            <a:r>
              <a:rPr lang="zh-CN" altLang="en-US" sz="2667" dirty="0">
                <a:latin typeface="Microsoft YaHei Light" panose="020B0503020204020204" pitchFamily="34" charset="-122"/>
                <a:ea typeface="Microsoft YaHei Light" panose="020B0503020204020204" pitchFamily="34" charset="-122"/>
              </a:rPr>
              <a:t>需要长期 </a:t>
            </a:r>
            <a:r>
              <a:rPr lang="en-US" altLang="zh-CN" sz="2667" dirty="0">
                <a:latin typeface="Microsoft YaHei Light" panose="020B0503020204020204" pitchFamily="34" charset="-122"/>
                <a:ea typeface="Microsoft YaHei Light" panose="020B0503020204020204" pitchFamily="34" charset="-122"/>
              </a:rPr>
              <a:t>POD</a:t>
            </a:r>
            <a:r>
              <a:rPr lang="zh-CN" altLang="en-US" sz="2667" dirty="0">
                <a:latin typeface="Microsoft YaHei Light" panose="020B0503020204020204" pitchFamily="34" charset="-122"/>
                <a:ea typeface="Microsoft YaHei Light" panose="020B0503020204020204" pitchFamily="34" charset="-122"/>
              </a:rPr>
              <a:t> 运行</a:t>
            </a:r>
            <a:endParaRPr lang="en-US" altLang="zh-CN" sz="2667" dirty="0">
              <a:latin typeface="Microsoft YaHei Light" panose="020B0503020204020204" pitchFamily="34" charset="-122"/>
              <a:ea typeface="Microsoft YaHei Light" panose="020B0503020204020204" pitchFamily="34" charset="-122"/>
            </a:endParaRPr>
          </a:p>
          <a:p>
            <a:pPr marL="0" indent="0">
              <a:buNone/>
            </a:pPr>
            <a:endParaRPr lang="en-US" altLang="ja-JP" sz="2667" dirty="0">
              <a:latin typeface="Microsoft YaHei Light" panose="020B0503020204020204" pitchFamily="34" charset="-122"/>
              <a:ea typeface="Microsoft YaHei Light" panose="020B0503020204020204" pitchFamily="34" charset="-122"/>
            </a:endParaRPr>
          </a:p>
          <a:p>
            <a:endParaRPr lang="en-US" sz="2667" dirty="0">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91523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F1C91-93A5-9945-AF83-E33232A5000B}"/>
              </a:ext>
            </a:extLst>
          </p:cNvPr>
          <p:cNvSpPr>
            <a:spLocks noGrp="1"/>
          </p:cNvSpPr>
          <p:nvPr>
            <p:ph type="title"/>
          </p:nvPr>
        </p:nvSpPr>
        <p:spPr/>
        <p:txBody>
          <a:bodyPr/>
          <a:lstStyle/>
          <a:p>
            <a:r>
              <a:rPr kumimoji="1" lang="en-US" altLang="zh-CN" dirty="0" err="1"/>
              <a:t>LAMBDa</a:t>
            </a:r>
            <a:r>
              <a:rPr kumimoji="1" lang="zh-CN" altLang="en-US" dirty="0"/>
              <a:t> 优点</a:t>
            </a:r>
          </a:p>
        </p:txBody>
      </p:sp>
      <p:sp>
        <p:nvSpPr>
          <p:cNvPr id="3" name="内容占位符 2">
            <a:extLst>
              <a:ext uri="{FF2B5EF4-FFF2-40B4-BE49-F238E27FC236}">
                <a16:creationId xmlns:a16="http://schemas.microsoft.com/office/drawing/2014/main" id="{0EB52243-6467-D141-9305-CD1974C8C9AD}"/>
              </a:ext>
            </a:extLst>
          </p:cNvPr>
          <p:cNvSpPr>
            <a:spLocks noGrp="1"/>
          </p:cNvSpPr>
          <p:nvPr>
            <p:ph idx="1"/>
          </p:nvPr>
        </p:nvSpPr>
        <p:spPr/>
        <p:txBody>
          <a:bodyPr/>
          <a:lstStyle/>
          <a:p>
            <a:r>
              <a:rPr kumimoji="1" lang="zh-CN" altLang="en-US" dirty="0"/>
              <a:t>将有多种不同能力的开源软件集成到统一一个框架</a:t>
            </a:r>
            <a:endParaRPr kumimoji="1" lang="en-US" altLang="zh-CN" dirty="0"/>
          </a:p>
          <a:p>
            <a:r>
              <a:rPr kumimoji="1" lang="zh-CN" altLang="en-US" dirty="0"/>
              <a:t>通过批处理层提升可扩展性</a:t>
            </a:r>
            <a:endParaRPr kumimoji="1" lang="en-US" altLang="zh-CN" dirty="0"/>
          </a:p>
          <a:p>
            <a:r>
              <a:rPr kumimoji="1" lang="zh-CN" altLang="en-US" dirty="0"/>
              <a:t>通过实时处理提升时效性</a:t>
            </a:r>
          </a:p>
        </p:txBody>
      </p:sp>
    </p:spTree>
    <p:extLst>
      <p:ext uri="{BB962C8B-B14F-4D97-AF65-F5344CB8AC3E}">
        <p14:creationId xmlns:p14="http://schemas.microsoft.com/office/powerpoint/2010/main" val="2416107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34A70-7D9B-A04B-A64F-C100D5C6F1A0}"/>
              </a:ext>
            </a:extLst>
          </p:cNvPr>
          <p:cNvSpPr>
            <a:spLocks noGrp="1"/>
          </p:cNvSpPr>
          <p:nvPr>
            <p:ph type="title"/>
          </p:nvPr>
        </p:nvSpPr>
        <p:spPr/>
        <p:txBody>
          <a:bodyPr>
            <a:normAutofit/>
          </a:bodyPr>
          <a:lstStyle/>
          <a:p>
            <a:r>
              <a:rPr lang="en-US" altLang="zh-CN" dirty="0" err="1"/>
              <a:t>Flink</a:t>
            </a:r>
            <a:r>
              <a:rPr lang="zh-CN" altLang="en-US" dirty="0"/>
              <a:t> </a:t>
            </a:r>
            <a:r>
              <a:rPr lang="en-US" altLang="zh-CN" dirty="0"/>
              <a:t>On</a:t>
            </a:r>
            <a:r>
              <a:rPr lang="zh-CN" altLang="en-US" dirty="0"/>
              <a:t> </a:t>
            </a:r>
            <a:r>
              <a:rPr lang="en-US" altLang="zh-CN" dirty="0"/>
              <a:t>K8S</a:t>
            </a:r>
            <a:endParaRPr kumimoji="1" lang="zh-CN" altLang="en-US" dirty="0"/>
          </a:p>
        </p:txBody>
      </p:sp>
      <p:sp>
        <p:nvSpPr>
          <p:cNvPr id="3" name="内容占位符 2">
            <a:extLst>
              <a:ext uri="{FF2B5EF4-FFF2-40B4-BE49-F238E27FC236}">
                <a16:creationId xmlns:a16="http://schemas.microsoft.com/office/drawing/2014/main" id="{1CA151E2-1315-B742-B982-17FB354565AC}"/>
              </a:ext>
            </a:extLst>
          </p:cNvPr>
          <p:cNvSpPr>
            <a:spLocks noGrp="1"/>
          </p:cNvSpPr>
          <p:nvPr>
            <p:ph idx="1"/>
          </p:nvPr>
        </p:nvSpPr>
        <p:spPr>
          <a:xfrm>
            <a:off x="786160" y="1789770"/>
            <a:ext cx="10008219" cy="4923891"/>
          </a:xfrm>
        </p:spPr>
        <p:txBody>
          <a:bodyPr>
            <a:normAutofit fontScale="85000" lnSpcReduction="20000"/>
          </a:bodyPr>
          <a:lstStyle/>
          <a:p>
            <a:r>
              <a:rPr kumimoji="1" lang="zh-CN" altLang="en-US" sz="2400" dirty="0"/>
              <a:t>使用</a:t>
            </a:r>
            <a:r>
              <a:rPr kumimoji="1" lang="en-US" altLang="zh-CN" sz="2400" dirty="0" err="1"/>
              <a:t>Kubernates</a:t>
            </a:r>
            <a:r>
              <a:rPr kumimoji="1" lang="zh-CN" altLang="en-US" sz="2400" dirty="0"/>
              <a:t> </a:t>
            </a:r>
            <a:r>
              <a:rPr kumimoji="1" lang="en-US" altLang="zh-CN" sz="2400" dirty="0" err="1"/>
              <a:t>StatefulSet</a:t>
            </a:r>
            <a:r>
              <a:rPr kumimoji="1" lang="zh-CN" altLang="en-US" sz="2400" dirty="0"/>
              <a:t>模式部署</a:t>
            </a:r>
            <a:endParaRPr kumimoji="1" lang="en-US" altLang="zh-CN" sz="2400" dirty="0"/>
          </a:p>
          <a:p>
            <a:pPr lvl="1"/>
            <a:r>
              <a:rPr kumimoji="1" lang="en-US" altLang="zh-CN" sz="1900" dirty="0" err="1"/>
              <a:t>FlinkClusterInfo</a:t>
            </a:r>
            <a:r>
              <a:rPr kumimoji="1" lang="en-US" altLang="zh-CN" sz="1900" dirty="0"/>
              <a:t> </a:t>
            </a:r>
            <a:r>
              <a:rPr kumimoji="1" lang="en-US" altLang="zh-CN" sz="1900" dirty="0" err="1"/>
              <a:t>createFlinkCluster</a:t>
            </a:r>
            <a:r>
              <a:rPr kumimoji="1" lang="en-US" altLang="zh-CN" sz="1900" dirty="0"/>
              <a:t>(String namespace,</a:t>
            </a:r>
            <a:br>
              <a:rPr kumimoji="1" lang="en-US" altLang="zh-CN" sz="1900" dirty="0"/>
            </a:br>
            <a:r>
              <a:rPr kumimoji="1" lang="en-US" altLang="zh-CN" sz="1900" dirty="0"/>
              <a:t>    String </a:t>
            </a:r>
            <a:r>
              <a:rPr kumimoji="1" lang="en-US" altLang="zh-CN" sz="1900" dirty="0" err="1"/>
              <a:t>clusterName</a:t>
            </a:r>
            <a:r>
              <a:rPr kumimoji="1" lang="en-US" altLang="zh-CN" sz="1900" dirty="0"/>
              <a:t>,</a:t>
            </a:r>
            <a:br>
              <a:rPr kumimoji="1" lang="en-US" altLang="zh-CN" sz="1900" dirty="0"/>
            </a:br>
            <a:r>
              <a:rPr kumimoji="1" lang="en-US" altLang="zh-CN" sz="1900" dirty="0"/>
              <a:t>    String version,</a:t>
            </a:r>
            <a:br>
              <a:rPr kumimoji="1" lang="en-US" altLang="zh-CN" sz="1900" dirty="0"/>
            </a:br>
            <a:r>
              <a:rPr kumimoji="1" lang="en-US" altLang="zh-CN" sz="1900" dirty="0"/>
              <a:t>    Integer </a:t>
            </a:r>
            <a:r>
              <a:rPr kumimoji="1" lang="en-US" altLang="zh-CN" sz="1900" dirty="0" err="1"/>
              <a:t>taskManagers</a:t>
            </a:r>
            <a:r>
              <a:rPr kumimoji="1" lang="en-US" altLang="zh-CN" sz="1900" dirty="0"/>
              <a:t>,</a:t>
            </a:r>
            <a:br>
              <a:rPr kumimoji="1" lang="en-US" altLang="zh-CN" sz="1900" dirty="0"/>
            </a:br>
            <a:r>
              <a:rPr kumimoji="1" lang="en-US" altLang="zh-CN" sz="1900" dirty="0"/>
              <a:t>    Integer </a:t>
            </a:r>
            <a:r>
              <a:rPr kumimoji="1" lang="en-US" altLang="zh-CN" sz="1900" dirty="0" err="1"/>
              <a:t>cpuCorePerTaskManager</a:t>
            </a:r>
            <a:r>
              <a:rPr kumimoji="1" lang="en-US" altLang="zh-CN" sz="1900" dirty="0"/>
              <a:t>,</a:t>
            </a:r>
            <a:br>
              <a:rPr kumimoji="1" lang="en-US" altLang="zh-CN" sz="1900" dirty="0"/>
            </a:br>
            <a:r>
              <a:rPr kumimoji="1" lang="en-US" altLang="zh-CN" sz="1900" dirty="0"/>
              <a:t>    Integer </a:t>
            </a:r>
            <a:r>
              <a:rPr kumimoji="1" lang="en-US" altLang="zh-CN" sz="1900" dirty="0" err="1"/>
              <a:t>memoryPerTaskManager</a:t>
            </a:r>
            <a:r>
              <a:rPr kumimoji="1" lang="en-US" altLang="zh-CN" sz="1900" dirty="0"/>
              <a:t>) throws Exception;</a:t>
            </a:r>
          </a:p>
          <a:p>
            <a:pPr lvl="1"/>
            <a:endParaRPr kumimoji="1" lang="en-US" altLang="zh-CN" sz="1900" dirty="0"/>
          </a:p>
          <a:p>
            <a:r>
              <a:rPr kumimoji="1" lang="zh-CN" altLang="en-US" sz="2400" dirty="0"/>
              <a:t>一个</a:t>
            </a:r>
            <a:r>
              <a:rPr kumimoji="1" lang="en-US" altLang="zh-CN" sz="2400" dirty="0"/>
              <a:t>Job</a:t>
            </a:r>
            <a:r>
              <a:rPr kumimoji="1" lang="zh-CN" altLang="en-US" sz="2400" dirty="0"/>
              <a:t>一个</a:t>
            </a:r>
            <a:r>
              <a:rPr kumimoji="1" lang="en-US" altLang="zh-CN" sz="2400" dirty="0"/>
              <a:t>mini</a:t>
            </a:r>
            <a:r>
              <a:rPr kumimoji="1" lang="zh-CN" altLang="en-US" sz="2400" dirty="0"/>
              <a:t> </a:t>
            </a:r>
            <a:r>
              <a:rPr kumimoji="1" lang="en-US" altLang="zh-CN" sz="2400" dirty="0"/>
              <a:t>cluster</a:t>
            </a:r>
            <a:r>
              <a:rPr kumimoji="1" lang="zh-CN" altLang="en-US" sz="2400" dirty="0"/>
              <a:t>，支持</a:t>
            </a:r>
            <a:r>
              <a:rPr kumimoji="1" lang="en-US" altLang="zh-CN" sz="2400" dirty="0"/>
              <a:t>HA</a:t>
            </a:r>
          </a:p>
          <a:p>
            <a:pPr lvl="1"/>
            <a:r>
              <a:rPr kumimoji="1" lang="en-US" altLang="zh-CN" sz="1900" dirty="0" err="1"/>
              <a:t>JobManager</a:t>
            </a:r>
            <a:r>
              <a:rPr kumimoji="1" lang="zh-CN" altLang="en-US" sz="1900" dirty="0"/>
              <a:t>：</a:t>
            </a:r>
            <a:r>
              <a:rPr kumimoji="1" lang="en-US" altLang="zh-CN" sz="1900" dirty="0"/>
              <a:t>job-[0,1].</a:t>
            </a:r>
            <a:r>
              <a:rPr kumimoji="1" lang="en-US" altLang="zh-CN" sz="1900" dirty="0" err="1"/>
              <a:t>job.flink.svc.rt.vip.vip.com</a:t>
            </a:r>
            <a:endParaRPr kumimoji="1" lang="en-US" altLang="zh-CN" sz="1900" dirty="0"/>
          </a:p>
          <a:p>
            <a:pPr lvl="1"/>
            <a:r>
              <a:rPr kumimoji="1" lang="en-US" altLang="zh-CN" sz="1900" dirty="0" err="1"/>
              <a:t>TaskManager</a:t>
            </a:r>
            <a:r>
              <a:rPr kumimoji="1" lang="zh-CN" altLang="en-US" sz="1900" dirty="0"/>
              <a:t>：</a:t>
            </a:r>
            <a:r>
              <a:rPr kumimoji="1" lang="en-US" altLang="zh-CN" sz="1900" dirty="0"/>
              <a:t>job-[2..n].</a:t>
            </a:r>
            <a:r>
              <a:rPr kumimoji="1" lang="en-US" altLang="zh-CN" sz="1900" dirty="0" err="1"/>
              <a:t>job.flink.svc.rt.vip.vip.com</a:t>
            </a:r>
            <a:endParaRPr kumimoji="1" lang="en-US" altLang="zh-CN" sz="1900" dirty="0"/>
          </a:p>
          <a:p>
            <a:pPr lvl="1"/>
            <a:endParaRPr kumimoji="1" lang="en-US" altLang="zh-CN" sz="1600" dirty="0"/>
          </a:p>
          <a:p>
            <a:r>
              <a:rPr kumimoji="1" lang="en-US" altLang="zh-CN" sz="2400" dirty="0"/>
              <a:t>docker-</a:t>
            </a:r>
            <a:r>
              <a:rPr kumimoji="1" lang="en-US" altLang="zh-CN" sz="2400" dirty="0" err="1"/>
              <a:t>entrypoint.sh</a:t>
            </a:r>
            <a:r>
              <a:rPr kumimoji="1" lang="zh-CN" altLang="en-US" sz="2400" dirty="0"/>
              <a:t>根据环境变量设置</a:t>
            </a:r>
            <a:r>
              <a:rPr kumimoji="1" lang="en-US" altLang="zh-CN" sz="2400" dirty="0" err="1"/>
              <a:t>flink-conf.yaml</a:t>
            </a:r>
            <a:endParaRPr kumimoji="1" lang="en-US" altLang="zh-CN" sz="2400" dirty="0"/>
          </a:p>
          <a:p>
            <a:pPr lvl="1"/>
            <a:r>
              <a:rPr kumimoji="1" lang="en-US" altLang="zh-CN" sz="1900" dirty="0" err="1"/>
              <a:t>jobmanager.rpc.address</a:t>
            </a:r>
            <a:endParaRPr kumimoji="1" lang="en-US" altLang="zh-CN" sz="1900" dirty="0"/>
          </a:p>
          <a:p>
            <a:pPr lvl="1"/>
            <a:r>
              <a:rPr kumimoji="1" lang="en-US" altLang="zh-CN" sz="1900" dirty="0" err="1"/>
              <a:t>jobmanager</a:t>
            </a:r>
            <a:r>
              <a:rPr kumimoji="1" lang="en-US" altLang="zh-CN" sz="1900" dirty="0"/>
              <a:t>/</a:t>
            </a:r>
            <a:r>
              <a:rPr kumimoji="1" lang="en-US" altLang="zh-CN" sz="1900" dirty="0" err="1"/>
              <a:t>taskmanager.heap.mb</a:t>
            </a:r>
            <a:endParaRPr kumimoji="1" lang="en-US" altLang="zh-CN" sz="1900" dirty="0"/>
          </a:p>
          <a:p>
            <a:pPr lvl="1"/>
            <a:r>
              <a:rPr kumimoji="1" lang="en-US" altLang="zh-CN" sz="1900" dirty="0" err="1"/>
              <a:t>taskmanager.numberOfTaskSlots</a:t>
            </a:r>
            <a:endParaRPr kumimoji="1" lang="en-US" altLang="zh-CN" sz="1900" dirty="0"/>
          </a:p>
          <a:p>
            <a:pPr lvl="1"/>
            <a:r>
              <a:rPr kumimoji="1" lang="en-US" altLang="zh-CN" sz="1900" dirty="0"/>
              <a:t>high-</a:t>
            </a:r>
            <a:r>
              <a:rPr kumimoji="1" lang="en-US" altLang="zh-CN" sz="1900" dirty="0" err="1"/>
              <a:t>availability.zookeeper.quorum</a:t>
            </a:r>
            <a:endParaRPr kumimoji="1" lang="en-US" altLang="zh-CN" sz="1900" dirty="0"/>
          </a:p>
          <a:p>
            <a:pPr lvl="1"/>
            <a:r>
              <a:rPr kumimoji="1" lang="en-US" altLang="zh-CN" sz="1900" dirty="0"/>
              <a:t>high-</a:t>
            </a:r>
            <a:r>
              <a:rPr kumimoji="1" lang="en-US" altLang="zh-CN" sz="1900" dirty="0" err="1"/>
              <a:t>availability.cluster</a:t>
            </a:r>
            <a:r>
              <a:rPr kumimoji="1" lang="en-US" altLang="zh-CN" sz="1900" dirty="0"/>
              <a:t>-id</a:t>
            </a:r>
          </a:p>
          <a:p>
            <a:pPr lvl="1"/>
            <a:r>
              <a:rPr kumimoji="1" lang="en-US" altLang="zh-CN" sz="1900" dirty="0"/>
              <a:t>high-</a:t>
            </a:r>
            <a:r>
              <a:rPr kumimoji="1" lang="en-US" altLang="zh-CN" sz="1900" dirty="0" err="1"/>
              <a:t>availability.storageDir</a:t>
            </a:r>
            <a:endParaRPr kumimoji="1" lang="en-US" altLang="zh-CN" sz="1900" dirty="0"/>
          </a:p>
          <a:p>
            <a:pPr lvl="1"/>
            <a:r>
              <a:rPr kumimoji="1" lang="en-US" altLang="zh-CN" sz="1900" dirty="0" err="1"/>
              <a:t>state.backend.fs.checkpointdir</a:t>
            </a:r>
            <a:endParaRPr kumimoji="1" lang="en-US" altLang="zh-CN" sz="1900" dirty="0"/>
          </a:p>
          <a:p>
            <a:pPr lvl="1"/>
            <a:endParaRPr kumimoji="1" lang="en-US" altLang="zh-CN" sz="2400" dirty="0"/>
          </a:p>
          <a:p>
            <a:pPr lvl="1"/>
            <a:endParaRPr kumimoji="1" lang="en-US" altLang="zh-CN" dirty="0"/>
          </a:p>
          <a:p>
            <a:endParaRPr kumimoji="1" lang="zh-CN" altLang="en-US" sz="2400" dirty="0"/>
          </a:p>
        </p:txBody>
      </p:sp>
    </p:spTree>
    <p:extLst>
      <p:ext uri="{BB962C8B-B14F-4D97-AF65-F5344CB8AC3E}">
        <p14:creationId xmlns:p14="http://schemas.microsoft.com/office/powerpoint/2010/main" val="35998772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4659C-4BA3-0643-A84D-A1798B10004B}"/>
              </a:ext>
            </a:extLst>
          </p:cNvPr>
          <p:cNvSpPr>
            <a:spLocks noGrp="1"/>
          </p:cNvSpPr>
          <p:nvPr>
            <p:ph type="title"/>
          </p:nvPr>
        </p:nvSpPr>
        <p:spPr>
          <a:xfrm>
            <a:off x="2862147" y="84149"/>
            <a:ext cx="8610600" cy="1293028"/>
          </a:xfrm>
        </p:spPr>
        <p:txBody>
          <a:bodyPr/>
          <a:lstStyle/>
          <a:p>
            <a:r>
              <a:rPr kumimoji="1" lang="en-US" altLang="zh-CN" dirty="0" err="1">
                <a:latin typeface="Microsoft YaHei" panose="020B0503020204020204" pitchFamily="34" charset="-122"/>
                <a:ea typeface="Microsoft YaHei" panose="020B0503020204020204" pitchFamily="34" charset="-122"/>
              </a:rPr>
              <a:t>Flink</a:t>
            </a:r>
            <a:endParaRPr kumimoji="1" lang="zh-CN" alt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BD82B011-A745-EE47-9807-CCCD38563FE6}"/>
              </a:ext>
            </a:extLst>
          </p:cNvPr>
          <p:cNvSpPr txBox="1">
            <a:spLocks/>
          </p:cNvSpPr>
          <p:nvPr/>
        </p:nvSpPr>
        <p:spPr>
          <a:xfrm>
            <a:off x="431371" y="1263901"/>
            <a:ext cx="10369152" cy="1793889"/>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sz="2667">
                <a:latin typeface="Microsoft YaHei Light" panose="020B0503020204020204" pitchFamily="34" charset="-122"/>
                <a:ea typeface="Microsoft YaHei Light" panose="020B0503020204020204" pitchFamily="34" charset="-122"/>
              </a:rPr>
              <a:t>参数设置</a:t>
            </a:r>
            <a:endParaRPr lang="en-US" altLang="ja-JP" sz="2667" dirty="0">
              <a:latin typeface="Microsoft YaHei Light" panose="020B0503020204020204" pitchFamily="34" charset="-122"/>
              <a:ea typeface="Microsoft YaHei Light" panose="020B0503020204020204" pitchFamily="34" charset="-122"/>
            </a:endParaRPr>
          </a:p>
          <a:p>
            <a:pPr lvl="1"/>
            <a:r>
              <a:rPr lang="en-US" altLang="ja-JP" sz="2133" dirty="0">
                <a:latin typeface="Microsoft YaHei Light" panose="020B0503020204020204" pitchFamily="34" charset="-122"/>
                <a:ea typeface="Microsoft YaHei Light" panose="020B0503020204020204" pitchFamily="34" charset="-122"/>
              </a:rPr>
              <a:t>Slot</a:t>
            </a:r>
          </a:p>
          <a:p>
            <a:pPr lvl="1"/>
            <a:r>
              <a:rPr lang="ja-JP" altLang="en-US" sz="2133">
                <a:latin typeface="Microsoft YaHei Light" panose="020B0503020204020204" pitchFamily="34" charset="-122"/>
                <a:ea typeface="Microsoft YaHei Light" panose="020B0503020204020204" pitchFamily="34" charset="-122"/>
              </a:rPr>
              <a:t>并行度</a:t>
            </a:r>
            <a:endParaRPr lang="en-US" altLang="ja-JP" sz="2133" dirty="0">
              <a:latin typeface="Microsoft YaHei Light" panose="020B0503020204020204" pitchFamily="34" charset="-122"/>
              <a:ea typeface="Microsoft YaHei Light" panose="020B0503020204020204" pitchFamily="34" charset="-122"/>
            </a:endParaRPr>
          </a:p>
          <a:p>
            <a:r>
              <a:rPr lang="en-US" altLang="ja-JP" sz="2667" dirty="0">
                <a:latin typeface="Microsoft YaHei Light" panose="020B0503020204020204" pitchFamily="34" charset="-122"/>
                <a:ea typeface="Microsoft YaHei Light" panose="020B0503020204020204" pitchFamily="34" charset="-122"/>
              </a:rPr>
              <a:t>Checkpoint </a:t>
            </a:r>
            <a:r>
              <a:rPr lang="ja-JP" altLang="en-US" sz="2667">
                <a:latin typeface="Microsoft YaHei Light" panose="020B0503020204020204" pitchFamily="34" charset="-122"/>
                <a:ea typeface="Microsoft YaHei Light" panose="020B0503020204020204" pitchFamily="34" charset="-122"/>
              </a:rPr>
              <a:t>存储频率</a:t>
            </a:r>
            <a:r>
              <a:rPr lang="zh-CN" altLang="en-US" sz="2667" dirty="0">
                <a:latin typeface="Microsoft YaHei Light" panose="020B0503020204020204" pitchFamily="34" charset="-122"/>
                <a:ea typeface="Microsoft YaHei Light" panose="020B0503020204020204" pitchFamily="34" charset="-122"/>
              </a:rPr>
              <a:t>： 过快会导致 </a:t>
            </a:r>
            <a:r>
              <a:rPr lang="en-US" altLang="zh-CN" sz="2667" dirty="0" err="1">
                <a:latin typeface="Microsoft YaHei Light" panose="020B0503020204020204" pitchFamily="34" charset="-122"/>
                <a:ea typeface="Microsoft YaHei Light" panose="020B0503020204020204" pitchFamily="34" charset="-122"/>
              </a:rPr>
              <a:t>hdfs</a:t>
            </a:r>
            <a:r>
              <a:rPr lang="zh-CN" altLang="en-US" sz="2667" dirty="0">
                <a:latin typeface="Microsoft YaHei Light" panose="020B0503020204020204" pitchFamily="34" charset="-122"/>
                <a:ea typeface="Microsoft YaHei Light" panose="020B0503020204020204" pitchFamily="34" charset="-122"/>
              </a:rPr>
              <a:t> 写入问题， 过多文件导致</a:t>
            </a:r>
            <a:r>
              <a:rPr lang="en-US" altLang="zh-CN" sz="2667" dirty="0" err="1">
                <a:latin typeface="Microsoft YaHei Light" panose="020B0503020204020204" pitchFamily="34" charset="-122"/>
                <a:ea typeface="Microsoft YaHei Light" panose="020B0503020204020204" pitchFamily="34" charset="-122"/>
              </a:rPr>
              <a:t>hdfs</a:t>
            </a:r>
            <a:r>
              <a:rPr lang="zh-CN" altLang="en-US" sz="2667" dirty="0">
                <a:latin typeface="Microsoft YaHei Light" panose="020B0503020204020204" pitchFamily="34" charset="-122"/>
                <a:ea typeface="Microsoft YaHei Light" panose="020B0503020204020204" pitchFamily="34" charset="-122"/>
              </a:rPr>
              <a:t>压力</a:t>
            </a:r>
            <a:endParaRPr lang="en-US" altLang="ja-JP" sz="2667" dirty="0">
              <a:latin typeface="Microsoft YaHei Light" panose="020B0503020204020204" pitchFamily="34" charset="-122"/>
              <a:ea typeface="Microsoft YaHei Light" panose="020B0503020204020204" pitchFamily="34" charset="-122"/>
            </a:endParaRPr>
          </a:p>
          <a:p>
            <a:endParaRPr lang="en-US" sz="2667" dirty="0">
              <a:latin typeface="Microsoft YaHei Light" panose="020B0503020204020204" pitchFamily="34" charset="-122"/>
              <a:ea typeface="Microsoft YaHei Light" panose="020B0503020204020204" pitchFamily="34" charset="-122"/>
            </a:endParaRPr>
          </a:p>
        </p:txBody>
      </p:sp>
      <p:pic>
        <p:nvPicPr>
          <p:cNvPr id="6" name="图片 5">
            <a:extLst>
              <a:ext uri="{FF2B5EF4-FFF2-40B4-BE49-F238E27FC236}">
                <a16:creationId xmlns:a16="http://schemas.microsoft.com/office/drawing/2014/main" id="{85AE7137-A480-6A44-BC1D-E8BEF982B4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8467" y="3057789"/>
            <a:ext cx="9635067" cy="2675467"/>
          </a:xfrm>
          <a:prstGeom prst="rect">
            <a:avLst/>
          </a:prstGeom>
        </p:spPr>
      </p:pic>
    </p:spTree>
    <p:extLst>
      <p:ext uri="{BB962C8B-B14F-4D97-AF65-F5344CB8AC3E}">
        <p14:creationId xmlns:p14="http://schemas.microsoft.com/office/powerpoint/2010/main" val="414419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561DB-D5FE-1D46-B579-53DDAA764621}"/>
              </a:ext>
            </a:extLst>
          </p:cNvPr>
          <p:cNvSpPr>
            <a:spLocks noGrp="1"/>
          </p:cNvSpPr>
          <p:nvPr>
            <p:ph type="title"/>
          </p:nvPr>
        </p:nvSpPr>
        <p:spPr>
          <a:xfrm>
            <a:off x="2152651" y="365126"/>
            <a:ext cx="7886700" cy="885177"/>
          </a:xfrm>
        </p:spPr>
        <p:txBody>
          <a:bodyPr/>
          <a:lstStyle/>
          <a:p>
            <a:pPr algn="l"/>
            <a:r>
              <a:rPr kumimoji="1" lang="en-US" altLang="zh-CN" dirty="0"/>
              <a:t>UV</a:t>
            </a:r>
            <a:r>
              <a:rPr kumimoji="1" lang="zh-CN" altLang="en-US" dirty="0"/>
              <a:t>计算效率提升</a:t>
            </a:r>
          </a:p>
        </p:txBody>
      </p:sp>
      <p:pic>
        <p:nvPicPr>
          <p:cNvPr id="10" name="内容占位符 9">
            <a:extLst>
              <a:ext uri="{FF2B5EF4-FFF2-40B4-BE49-F238E27FC236}">
                <a16:creationId xmlns:a16="http://schemas.microsoft.com/office/drawing/2014/main" id="{3D23F25D-A857-114B-B075-A9D62C1C02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094215" y="2337800"/>
            <a:ext cx="8229600" cy="1324707"/>
          </a:xfrm>
        </p:spPr>
      </p:pic>
      <p:sp>
        <p:nvSpPr>
          <p:cNvPr id="11" name="内容占位符 1">
            <a:extLst>
              <a:ext uri="{FF2B5EF4-FFF2-40B4-BE49-F238E27FC236}">
                <a16:creationId xmlns:a16="http://schemas.microsoft.com/office/drawing/2014/main" id="{6AAA5EBE-3166-7443-BCF6-92CA2567DFB1}"/>
              </a:ext>
            </a:extLst>
          </p:cNvPr>
          <p:cNvSpPr txBox="1">
            <a:spLocks/>
          </p:cNvSpPr>
          <p:nvPr/>
        </p:nvSpPr>
        <p:spPr>
          <a:xfrm>
            <a:off x="2200287" y="4167925"/>
            <a:ext cx="7174979" cy="9825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 indent="0" defTabSz="914332">
              <a:lnSpc>
                <a:spcPct val="120000"/>
              </a:lnSpc>
              <a:spcBef>
                <a:spcPts val="1300"/>
              </a:spcBef>
              <a:buNone/>
              <a:defRPr sz="2000">
                <a:latin typeface="PingFang SC Semibold"/>
                <a:ea typeface="PingFang SC Semibold"/>
                <a:cs typeface="PingFang SC Semibold"/>
                <a:sym typeface="PingFang SC Semibold"/>
              </a:defRPr>
            </a:pPr>
            <a:r>
              <a:rPr lang="en-US" altLang="zh-CN" sz="2000" b="1" dirty="0">
                <a:latin typeface="微软雅黑"/>
                <a:ea typeface="微软雅黑"/>
                <a:cs typeface="微软雅黑"/>
                <a:sym typeface="PingFang SC Semibold"/>
              </a:rPr>
              <a:t>UV</a:t>
            </a:r>
            <a:r>
              <a:rPr lang="zh-CN" altLang="en-US" sz="2000" b="1" dirty="0">
                <a:latin typeface="微软雅黑"/>
                <a:ea typeface="微软雅黑"/>
                <a:cs typeface="微软雅黑"/>
                <a:sym typeface="PingFang SC Semibold"/>
              </a:rPr>
              <a:t>计算</a:t>
            </a:r>
            <a:r>
              <a:rPr lang="en-US" altLang="zh-CN" sz="2000" b="1" dirty="0">
                <a:latin typeface="微软雅黑"/>
                <a:ea typeface="微软雅黑"/>
                <a:cs typeface="微软雅黑"/>
                <a:sym typeface="PingFang SC Semibold"/>
              </a:rPr>
              <a:t>Storm</a:t>
            </a:r>
            <a:r>
              <a:rPr lang="en-US" altLang="zh-CHS" sz="2000" b="1" dirty="0">
                <a:latin typeface="微软雅黑"/>
                <a:ea typeface="微软雅黑"/>
                <a:cs typeface="微软雅黑"/>
                <a:sym typeface="PingFang SC Semibold"/>
              </a:rPr>
              <a:t>-&gt;</a:t>
            </a:r>
            <a:r>
              <a:rPr lang="en-US" altLang="zh-CHS" sz="2000" b="1" dirty="0" err="1">
                <a:latin typeface="微软雅黑"/>
                <a:ea typeface="微软雅黑"/>
                <a:cs typeface="微软雅黑"/>
                <a:sym typeface="PingFang SC Semibold"/>
              </a:rPr>
              <a:t>Flink</a:t>
            </a:r>
            <a:endParaRPr lang="en-US" altLang="zh-CN" sz="2000" b="1" dirty="0">
              <a:latin typeface="微软雅黑"/>
              <a:ea typeface="微软雅黑"/>
              <a:cs typeface="微软雅黑"/>
              <a:sym typeface="PingFang SC Semibold"/>
            </a:endParaRPr>
          </a:p>
          <a:p>
            <a:pPr marL="635" indent="0" defTabSz="914332">
              <a:lnSpc>
                <a:spcPct val="120000"/>
              </a:lnSpc>
              <a:spcBef>
                <a:spcPts val="1300"/>
              </a:spcBef>
              <a:buNone/>
              <a:defRPr sz="2000">
                <a:latin typeface="PingFang SC Semibold"/>
                <a:ea typeface="PingFang SC Semibold"/>
                <a:cs typeface="PingFang SC Semibold"/>
                <a:sym typeface="PingFang SC Semibold"/>
              </a:defRPr>
            </a:pPr>
            <a:r>
              <a:rPr lang="zh-CN" altLang="en-US" sz="2000" dirty="0">
                <a:latin typeface="微软雅黑"/>
                <a:ea typeface="微软雅黑"/>
                <a:cs typeface="微软雅黑"/>
                <a:sym typeface="PingFang SC Semibold"/>
              </a:rPr>
              <a:t>稳定性可靠性提升；计算资源消耗降低</a:t>
            </a:r>
            <a:r>
              <a:rPr lang="en-US" altLang="zh-CHS" sz="2000" dirty="0">
                <a:latin typeface="微软雅黑"/>
                <a:ea typeface="微软雅黑"/>
                <a:cs typeface="微软雅黑"/>
                <a:sym typeface="PingFang SC Semibold"/>
              </a:rPr>
              <a:t>2/3</a:t>
            </a:r>
            <a:endParaRPr lang="zh-CN" altLang="en-US" sz="2000" dirty="0">
              <a:latin typeface="微软雅黑"/>
              <a:ea typeface="微软雅黑"/>
              <a:cs typeface="微软雅黑"/>
              <a:sym typeface="PingFang SC Semibold"/>
            </a:endParaRPr>
          </a:p>
        </p:txBody>
      </p:sp>
    </p:spTree>
    <p:extLst>
      <p:ext uri="{BB962C8B-B14F-4D97-AF65-F5344CB8AC3E}">
        <p14:creationId xmlns:p14="http://schemas.microsoft.com/office/powerpoint/2010/main" val="364026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4E6C6-F2E1-F74D-91EE-78B654B3973A}"/>
              </a:ext>
            </a:extLst>
          </p:cNvPr>
          <p:cNvSpPr>
            <a:spLocks noGrp="1"/>
          </p:cNvSpPr>
          <p:nvPr>
            <p:ph type="title"/>
          </p:nvPr>
        </p:nvSpPr>
        <p:spPr/>
        <p:txBody>
          <a:bodyPr/>
          <a:lstStyle/>
          <a:p>
            <a:pPr algn="l"/>
            <a:r>
              <a:rPr kumimoji="1" lang="en-US" altLang="zh-CN" dirty="0"/>
              <a:t>UV</a:t>
            </a:r>
            <a:r>
              <a:rPr kumimoji="1" lang="zh-CN" altLang="en-US" dirty="0"/>
              <a:t>计算问题点</a:t>
            </a:r>
          </a:p>
        </p:txBody>
      </p:sp>
      <p:sp>
        <p:nvSpPr>
          <p:cNvPr id="3" name="内容占位符 2">
            <a:extLst>
              <a:ext uri="{FF2B5EF4-FFF2-40B4-BE49-F238E27FC236}">
                <a16:creationId xmlns:a16="http://schemas.microsoft.com/office/drawing/2014/main" id="{4F0B0136-AFBB-164B-8DE1-DD27507A2A8A}"/>
              </a:ext>
            </a:extLst>
          </p:cNvPr>
          <p:cNvSpPr>
            <a:spLocks noGrp="1"/>
          </p:cNvSpPr>
          <p:nvPr>
            <p:ph idx="1"/>
          </p:nvPr>
        </p:nvSpPr>
        <p:spPr>
          <a:xfrm>
            <a:off x="457200" y="2349062"/>
            <a:ext cx="9753600" cy="4164754"/>
          </a:xfrm>
        </p:spPr>
        <p:txBody>
          <a:bodyPr>
            <a:normAutofit lnSpcReduction="10000"/>
          </a:bodyPr>
          <a:lstStyle/>
          <a:p>
            <a:r>
              <a:rPr lang="en" altLang="zh-CN" sz="2400" dirty="0" err="1"/>
              <a:t>FlinkKafkaConsumer</a:t>
            </a:r>
            <a:r>
              <a:rPr lang="en" altLang="zh-CN" sz="2400" dirty="0"/>
              <a:t> </a:t>
            </a:r>
          </a:p>
          <a:p>
            <a:pPr lvl="1"/>
            <a:r>
              <a:rPr lang="zh-CN" altLang="en-US" sz="1600" dirty="0"/>
              <a:t>支持</a:t>
            </a:r>
            <a:r>
              <a:rPr lang="en-US" altLang="zh-CN" sz="1600" dirty="0" err="1"/>
              <a:t>offsetAutoCommit</a:t>
            </a:r>
            <a:r>
              <a:rPr lang="zh-CN" altLang="en-US" sz="1600" dirty="0"/>
              <a:t> </a:t>
            </a:r>
            <a:endParaRPr lang="en-US" altLang="zh-CN" sz="1600" dirty="0"/>
          </a:p>
          <a:p>
            <a:pPr lvl="1"/>
            <a:r>
              <a:rPr lang="zh-CN" altLang="en-US" sz="1600" i="1" dirty="0"/>
              <a:t>支持</a:t>
            </a:r>
            <a:r>
              <a:rPr lang="en-US" altLang="zh-CN" sz="1600" i="1" dirty="0"/>
              <a:t>Kafka</a:t>
            </a:r>
            <a:r>
              <a:rPr lang="zh-CN" altLang="en-US" sz="1600" i="1" dirty="0"/>
              <a:t>集群切换：恢复任务的时候指定</a:t>
            </a:r>
            <a:r>
              <a:rPr lang="en-US" altLang="zh-CN" sz="1600" i="1" dirty="0"/>
              <a:t>offset</a:t>
            </a:r>
            <a:r>
              <a:rPr lang="zh-CN" altLang="en-US" sz="1600" i="1" dirty="0"/>
              <a:t>消费，</a:t>
            </a:r>
            <a:r>
              <a:rPr lang="en-US" altLang="zh-CN" sz="1600" i="1" dirty="0"/>
              <a:t>skip</a:t>
            </a:r>
            <a:r>
              <a:rPr lang="zh-CN" altLang="en-US" sz="1600" i="1" dirty="0"/>
              <a:t> </a:t>
            </a:r>
            <a:r>
              <a:rPr lang="en-US" altLang="zh-CN" sz="1600" i="1" dirty="0" err="1"/>
              <a:t>checkpiont</a:t>
            </a:r>
            <a:r>
              <a:rPr lang="zh-CN" altLang="en-US" sz="1600" i="1" dirty="0"/>
              <a:t>的</a:t>
            </a:r>
            <a:r>
              <a:rPr lang="en-US" altLang="zh-CN" sz="1600" i="1" dirty="0"/>
              <a:t>state</a:t>
            </a:r>
            <a:r>
              <a:rPr lang="zh-CN" altLang="en-US" sz="1600" i="1" dirty="0"/>
              <a:t>（</a:t>
            </a:r>
            <a:r>
              <a:rPr lang="en-US" altLang="zh-CN" sz="1600" i="1" dirty="0" err="1"/>
              <a:t>todo</a:t>
            </a:r>
            <a:r>
              <a:rPr lang="zh-CN" altLang="en-US" sz="1600" i="1" dirty="0"/>
              <a:t>）</a:t>
            </a:r>
            <a:endParaRPr lang="en-US" altLang="zh-CN" sz="1600" i="1" dirty="0"/>
          </a:p>
          <a:p>
            <a:pPr lvl="1"/>
            <a:endParaRPr lang="en-US" altLang="zh-CN" sz="1600" dirty="0"/>
          </a:p>
          <a:p>
            <a:r>
              <a:rPr lang="en" altLang="zh-CN" sz="2400" dirty="0" err="1"/>
              <a:t>FlatMapFunction</a:t>
            </a:r>
            <a:endParaRPr lang="en" altLang="zh-CN" sz="2400" dirty="0"/>
          </a:p>
          <a:p>
            <a:pPr lvl="1"/>
            <a:r>
              <a:rPr lang="zh-CN" altLang="en-US" dirty="0"/>
              <a:t>不带</a:t>
            </a:r>
            <a:r>
              <a:rPr lang="en" altLang="zh-CN" dirty="0"/>
              <a:t>Window</a:t>
            </a:r>
            <a:r>
              <a:rPr lang="zh-CN" altLang="en-US" dirty="0"/>
              <a:t>的</a:t>
            </a:r>
            <a:r>
              <a:rPr lang="en" altLang="zh-CN" dirty="0"/>
              <a:t>State</a:t>
            </a:r>
            <a:r>
              <a:rPr lang="zh-CN" altLang="en-US" dirty="0"/>
              <a:t>数据需要手动清理</a:t>
            </a:r>
            <a:endParaRPr lang="en-US" altLang="zh-CN" dirty="0"/>
          </a:p>
          <a:p>
            <a:pPr lvl="1"/>
            <a:endParaRPr lang="en" altLang="zh-CN" sz="1600" dirty="0"/>
          </a:p>
          <a:p>
            <a:r>
              <a:rPr lang="zh-CN" altLang="en" sz="2400" dirty="0"/>
              <a:t>数据</a:t>
            </a:r>
            <a:r>
              <a:rPr lang="zh-CN" altLang="en-US" sz="2400" dirty="0"/>
              <a:t>倾斜处理</a:t>
            </a:r>
            <a:endParaRPr lang="en-US" altLang="zh-CN" sz="2400" dirty="0"/>
          </a:p>
          <a:p>
            <a:pPr lvl="1"/>
            <a:r>
              <a:rPr lang="en-US" altLang="zh-CN" sz="1600" dirty="0" err="1"/>
              <a:t>keyBy</a:t>
            </a:r>
            <a:r>
              <a:rPr lang="zh-CN" altLang="en-US" sz="1600" dirty="0"/>
              <a:t>容易倾斜</a:t>
            </a:r>
            <a:endParaRPr lang="en-US" altLang="zh-CN" sz="1600" dirty="0"/>
          </a:p>
          <a:p>
            <a:pPr lvl="1"/>
            <a:endParaRPr lang="en-US" altLang="zh-CN" sz="1600" dirty="0"/>
          </a:p>
          <a:p>
            <a:r>
              <a:rPr lang="zh-CN" altLang="en-US" sz="2400" dirty="0"/>
              <a:t>同步任务追数</a:t>
            </a:r>
            <a:endParaRPr lang="en-US" altLang="zh-CN" sz="2400" dirty="0"/>
          </a:p>
          <a:p>
            <a:pPr lvl="1"/>
            <a:r>
              <a:rPr lang="en-US" altLang="zh-CN" sz="1600" dirty="0"/>
              <a:t>Storm</a:t>
            </a:r>
            <a:r>
              <a:rPr lang="zh-CN" altLang="en-US" sz="1600" dirty="0"/>
              <a:t>计算：根据</a:t>
            </a:r>
            <a:r>
              <a:rPr lang="en-US" altLang="zh-CN" sz="1600" dirty="0"/>
              <a:t>Key</a:t>
            </a:r>
            <a:r>
              <a:rPr lang="zh-CN" altLang="en-US" sz="1600" dirty="0"/>
              <a:t>自动取</a:t>
            </a:r>
            <a:r>
              <a:rPr lang="en-US" altLang="zh-CN" sz="1600" dirty="0" err="1"/>
              <a:t>Redis</a:t>
            </a:r>
            <a:r>
              <a:rPr lang="zh-CN" altLang="en-US" sz="1600" dirty="0"/>
              <a:t>里面的统计指标的最新值</a:t>
            </a:r>
            <a:endParaRPr lang="en-US" altLang="zh-CN" sz="1600" dirty="0"/>
          </a:p>
          <a:p>
            <a:pPr lvl="1"/>
            <a:r>
              <a:rPr lang="en-US" altLang="zh-CN" sz="1600" dirty="0" err="1"/>
              <a:t>Flink</a:t>
            </a:r>
            <a:r>
              <a:rPr lang="zh-CN" altLang="en-US" sz="1600" dirty="0"/>
              <a:t>计算：等！</a:t>
            </a:r>
            <a:endParaRPr lang="en-US" altLang="zh-CN" sz="1200" dirty="0"/>
          </a:p>
          <a:p>
            <a:endParaRPr lang="en" altLang="zh-CN" sz="2400" dirty="0"/>
          </a:p>
          <a:p>
            <a:endParaRPr lang="en" altLang="zh-CN" dirty="0"/>
          </a:p>
          <a:p>
            <a:endParaRPr kumimoji="1" lang="zh-CN" altLang="en-US" dirty="0"/>
          </a:p>
        </p:txBody>
      </p:sp>
    </p:spTree>
    <p:extLst>
      <p:ext uri="{BB962C8B-B14F-4D97-AF65-F5344CB8AC3E}">
        <p14:creationId xmlns:p14="http://schemas.microsoft.com/office/powerpoint/2010/main" val="559012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18143DD8-C3AB-3B48-8DD2-A1354EB929C6}"/>
              </a:ext>
            </a:extLst>
          </p:cNvPr>
          <p:cNvSpPr>
            <a:spLocks noGrp="1" noChangeArrowheads="1"/>
          </p:cNvSpPr>
          <p:nvPr/>
        </p:nvSpPr>
        <p:spPr bwMode="auto">
          <a:xfrm>
            <a:off x="1905000" y="2851151"/>
            <a:ext cx="8382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spcBef>
                <a:spcPct val="20000"/>
              </a:spcBef>
            </a:pPr>
            <a:r>
              <a:rPr lang="zh-CN" altLang="en-US" sz="3200" dirty="0">
                <a:solidFill>
                  <a:srgbClr val="7D7D7D"/>
                </a:solidFill>
                <a:ea typeface="微软雅黑" panose="020B0503020204020204" pitchFamily="34" charset="-122"/>
              </a:rPr>
              <a:t>大数据多维分析神器</a:t>
            </a:r>
            <a:r>
              <a:rPr lang="en-US" altLang="zh-CN" sz="3200" dirty="0">
                <a:solidFill>
                  <a:srgbClr val="7D7D7D"/>
                </a:solidFill>
                <a:ea typeface="微软雅黑" panose="020B0503020204020204" pitchFamily="34" charset="-122"/>
              </a:rPr>
              <a:t>-</a:t>
            </a:r>
            <a:r>
              <a:rPr lang="en-US" altLang="zh-CN" sz="3200" dirty="0" err="1">
                <a:solidFill>
                  <a:srgbClr val="7D7D7D"/>
                </a:solidFill>
                <a:ea typeface="微软雅黑" panose="020B0503020204020204" pitchFamily="34" charset="-122"/>
              </a:rPr>
              <a:t>ClickHouse</a:t>
            </a:r>
            <a:endParaRPr lang="zh-CN" altLang="en-US" sz="3200" dirty="0">
              <a:solidFill>
                <a:srgbClr val="7D7D7D"/>
              </a:solidFill>
              <a:ea typeface="微软雅黑" panose="020B0503020204020204" pitchFamily="34" charset="-122"/>
            </a:endParaRPr>
          </a:p>
        </p:txBody>
      </p:sp>
    </p:spTree>
    <p:extLst>
      <p:ext uri="{BB962C8B-B14F-4D97-AF65-F5344CB8AC3E}">
        <p14:creationId xmlns:p14="http://schemas.microsoft.com/office/powerpoint/2010/main" val="20380558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椭圆 4099">
            <a:extLst>
              <a:ext uri="{FF2B5EF4-FFF2-40B4-BE49-F238E27FC236}">
                <a16:creationId xmlns:a16="http://schemas.microsoft.com/office/drawing/2014/main" id="{23B29D08-2D14-4A46-8C93-7A071664E035}"/>
              </a:ext>
            </a:extLst>
          </p:cNvPr>
          <p:cNvSpPr>
            <a:spLocks noChangeArrowheads="1"/>
          </p:cNvSpPr>
          <p:nvPr/>
        </p:nvSpPr>
        <p:spPr bwMode="auto">
          <a:xfrm>
            <a:off x="4957233" y="1993900"/>
            <a:ext cx="577851" cy="575733"/>
          </a:xfrm>
          <a:prstGeom prst="ellipse">
            <a:avLst/>
          </a:prstGeom>
          <a:solidFill>
            <a:srgbClr val="FC4A6E"/>
          </a:solidFill>
          <a:ln w="38100">
            <a:solidFill>
              <a:srgbClr val="FF728C"/>
            </a:solidFill>
            <a:bevel/>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078" name="矩形 4100">
            <a:extLst>
              <a:ext uri="{FF2B5EF4-FFF2-40B4-BE49-F238E27FC236}">
                <a16:creationId xmlns:a16="http://schemas.microsoft.com/office/drawing/2014/main" id="{2E2648BC-893C-FC4C-BBB5-76A5DEF96799}"/>
              </a:ext>
            </a:extLst>
          </p:cNvPr>
          <p:cNvSpPr>
            <a:spLocks noGrp="1" noChangeArrowheads="1"/>
          </p:cNvSpPr>
          <p:nvPr/>
        </p:nvSpPr>
        <p:spPr bwMode="auto">
          <a:xfrm>
            <a:off x="5808134" y="1799167"/>
            <a:ext cx="345651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67">
                <a:ea typeface="微软雅黑" panose="020B0503020204020204" pitchFamily="34" charset="-122"/>
              </a:rPr>
              <a:t>Clickhouse</a:t>
            </a:r>
            <a:r>
              <a:rPr lang="zh-CN" altLang="en-US" sz="2667">
                <a:ea typeface="微软雅黑" panose="020B0503020204020204" pitchFamily="34" charset="-122"/>
              </a:rPr>
              <a:t>是什么</a:t>
            </a:r>
            <a:r>
              <a:rPr lang="en-US" altLang="zh-CN" sz="2667">
                <a:ea typeface="微软雅黑" panose="020B0503020204020204" pitchFamily="34" charset="-122"/>
              </a:rPr>
              <a:t>?</a:t>
            </a:r>
            <a:endParaRPr lang="zh-CN" altLang="en-US" sz="2667">
              <a:ea typeface="微软雅黑" panose="020B0503020204020204" pitchFamily="34" charset="-122"/>
            </a:endParaRPr>
          </a:p>
        </p:txBody>
      </p:sp>
      <p:sp>
        <p:nvSpPr>
          <p:cNvPr id="3079" name="矩形 4101">
            <a:extLst>
              <a:ext uri="{FF2B5EF4-FFF2-40B4-BE49-F238E27FC236}">
                <a16:creationId xmlns:a16="http://schemas.microsoft.com/office/drawing/2014/main" id="{DC2448EE-00F7-6847-A49C-B0A4F73A6CEC}"/>
              </a:ext>
            </a:extLst>
          </p:cNvPr>
          <p:cNvSpPr>
            <a:spLocks noGrp="1" noChangeArrowheads="1"/>
          </p:cNvSpPr>
          <p:nvPr/>
        </p:nvSpPr>
        <p:spPr bwMode="auto">
          <a:xfrm>
            <a:off x="5020734" y="1940985"/>
            <a:ext cx="480484" cy="67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67">
                <a:ea typeface="微软雅黑" panose="020B0503020204020204" pitchFamily="34" charset="-122"/>
              </a:rPr>
              <a:t>1</a:t>
            </a:r>
          </a:p>
        </p:txBody>
      </p:sp>
      <p:sp>
        <p:nvSpPr>
          <p:cNvPr id="3080" name="椭圆 4102">
            <a:extLst>
              <a:ext uri="{FF2B5EF4-FFF2-40B4-BE49-F238E27FC236}">
                <a16:creationId xmlns:a16="http://schemas.microsoft.com/office/drawing/2014/main" id="{CCAA07B1-903D-5849-AF6F-12E74352A829}"/>
              </a:ext>
            </a:extLst>
          </p:cNvPr>
          <p:cNvSpPr>
            <a:spLocks noChangeArrowheads="1"/>
          </p:cNvSpPr>
          <p:nvPr/>
        </p:nvSpPr>
        <p:spPr bwMode="auto">
          <a:xfrm>
            <a:off x="4957233" y="2937934"/>
            <a:ext cx="577851" cy="575733"/>
          </a:xfrm>
          <a:prstGeom prst="ellipse">
            <a:avLst/>
          </a:prstGeom>
          <a:solidFill>
            <a:srgbClr val="FC4A6E"/>
          </a:solidFill>
          <a:ln w="38100">
            <a:solidFill>
              <a:srgbClr val="FF728C"/>
            </a:solidFill>
            <a:bevel/>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081" name="矩形 4103">
            <a:extLst>
              <a:ext uri="{FF2B5EF4-FFF2-40B4-BE49-F238E27FC236}">
                <a16:creationId xmlns:a16="http://schemas.microsoft.com/office/drawing/2014/main" id="{AC1F8F7A-FD05-8544-8155-3C188530939B}"/>
              </a:ext>
            </a:extLst>
          </p:cNvPr>
          <p:cNvSpPr>
            <a:spLocks noGrp="1" noChangeArrowheads="1"/>
          </p:cNvSpPr>
          <p:nvPr/>
        </p:nvSpPr>
        <p:spPr bwMode="auto">
          <a:xfrm>
            <a:off x="5808134" y="2743200"/>
            <a:ext cx="345651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67">
                <a:ea typeface="微软雅黑" panose="020B0503020204020204" pitchFamily="34" charset="-122"/>
              </a:rPr>
              <a:t>Clickhouse</a:t>
            </a:r>
            <a:r>
              <a:rPr lang="zh-CN" altLang="en-US" sz="2667">
                <a:ea typeface="微软雅黑" panose="020B0503020204020204" pitchFamily="34" charset="-122"/>
              </a:rPr>
              <a:t>优劣势</a:t>
            </a:r>
            <a:endParaRPr lang="zh-CN" altLang="en-US" sz="5867"/>
          </a:p>
        </p:txBody>
      </p:sp>
      <p:sp>
        <p:nvSpPr>
          <p:cNvPr id="3082" name="矩形 4104">
            <a:extLst>
              <a:ext uri="{FF2B5EF4-FFF2-40B4-BE49-F238E27FC236}">
                <a16:creationId xmlns:a16="http://schemas.microsoft.com/office/drawing/2014/main" id="{35C2BBA5-031F-5E4A-A3D0-BC3F329A46F5}"/>
              </a:ext>
            </a:extLst>
          </p:cNvPr>
          <p:cNvSpPr>
            <a:spLocks noGrp="1" noChangeArrowheads="1"/>
          </p:cNvSpPr>
          <p:nvPr/>
        </p:nvSpPr>
        <p:spPr bwMode="auto">
          <a:xfrm>
            <a:off x="5037667" y="2878667"/>
            <a:ext cx="478367"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67">
                <a:ea typeface="微软雅黑" panose="020B0503020204020204" pitchFamily="34" charset="-122"/>
              </a:rPr>
              <a:t>2</a:t>
            </a:r>
          </a:p>
        </p:txBody>
      </p:sp>
      <p:sp>
        <p:nvSpPr>
          <p:cNvPr id="3083" name="椭圆 4105">
            <a:extLst>
              <a:ext uri="{FF2B5EF4-FFF2-40B4-BE49-F238E27FC236}">
                <a16:creationId xmlns:a16="http://schemas.microsoft.com/office/drawing/2014/main" id="{8671ADD2-F728-A244-B50A-98BE8946FF84}"/>
              </a:ext>
            </a:extLst>
          </p:cNvPr>
          <p:cNvSpPr>
            <a:spLocks noChangeArrowheads="1"/>
          </p:cNvSpPr>
          <p:nvPr/>
        </p:nvSpPr>
        <p:spPr bwMode="auto">
          <a:xfrm>
            <a:off x="4959352" y="3911600"/>
            <a:ext cx="577849" cy="577851"/>
          </a:xfrm>
          <a:prstGeom prst="ellipse">
            <a:avLst/>
          </a:prstGeom>
          <a:solidFill>
            <a:srgbClr val="FC4A6E"/>
          </a:solidFill>
          <a:ln w="38100">
            <a:solidFill>
              <a:srgbClr val="FF728C"/>
            </a:solidFill>
            <a:bevel/>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084" name="矩形 4106">
            <a:extLst>
              <a:ext uri="{FF2B5EF4-FFF2-40B4-BE49-F238E27FC236}">
                <a16:creationId xmlns:a16="http://schemas.microsoft.com/office/drawing/2014/main" id="{86911F01-B03F-2B45-B9ED-717C297AD339}"/>
              </a:ext>
            </a:extLst>
          </p:cNvPr>
          <p:cNvSpPr>
            <a:spLocks noGrp="1" noChangeArrowheads="1"/>
          </p:cNvSpPr>
          <p:nvPr/>
        </p:nvSpPr>
        <p:spPr bwMode="auto">
          <a:xfrm>
            <a:off x="5808134" y="3716867"/>
            <a:ext cx="345651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67">
                <a:ea typeface="微软雅黑" panose="020B0503020204020204" pitchFamily="34" charset="-122"/>
              </a:rPr>
              <a:t>Clickhouse</a:t>
            </a:r>
            <a:r>
              <a:rPr lang="zh-CN" altLang="en-US" sz="2667">
                <a:ea typeface="微软雅黑" panose="020B0503020204020204" pitchFamily="34" charset="-122"/>
              </a:rPr>
              <a:t>表引擎</a:t>
            </a:r>
            <a:endParaRPr lang="zh-CN" altLang="en-US" sz="5867"/>
          </a:p>
        </p:txBody>
      </p:sp>
      <p:sp>
        <p:nvSpPr>
          <p:cNvPr id="3085" name="矩形 4107">
            <a:extLst>
              <a:ext uri="{FF2B5EF4-FFF2-40B4-BE49-F238E27FC236}">
                <a16:creationId xmlns:a16="http://schemas.microsoft.com/office/drawing/2014/main" id="{035BECCA-44AB-654A-86E9-B8E760A97F84}"/>
              </a:ext>
            </a:extLst>
          </p:cNvPr>
          <p:cNvSpPr>
            <a:spLocks noGrp="1" noChangeArrowheads="1"/>
          </p:cNvSpPr>
          <p:nvPr/>
        </p:nvSpPr>
        <p:spPr bwMode="auto">
          <a:xfrm>
            <a:off x="5029201" y="3852333"/>
            <a:ext cx="480484"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67">
                <a:ea typeface="微软雅黑" panose="020B0503020204020204" pitchFamily="34" charset="-122"/>
              </a:rPr>
              <a:t>3</a:t>
            </a:r>
            <a:endParaRPr lang="zh-CN" altLang="en-US" sz="5867"/>
          </a:p>
        </p:txBody>
      </p:sp>
      <p:sp>
        <p:nvSpPr>
          <p:cNvPr id="3086" name="矩形 4108">
            <a:extLst>
              <a:ext uri="{FF2B5EF4-FFF2-40B4-BE49-F238E27FC236}">
                <a16:creationId xmlns:a16="http://schemas.microsoft.com/office/drawing/2014/main" id="{A605CE86-559D-B041-9154-70C3E44BC367}"/>
              </a:ext>
            </a:extLst>
          </p:cNvPr>
          <p:cNvSpPr>
            <a:spLocks noGrp="1" noChangeArrowheads="1"/>
          </p:cNvSpPr>
          <p:nvPr/>
        </p:nvSpPr>
        <p:spPr bwMode="auto">
          <a:xfrm>
            <a:off x="719667" y="2565400"/>
            <a:ext cx="193886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zh-CN" altLang="en-US" sz="4267">
                <a:ea typeface="微软雅黑" panose="020B0503020204020204" pitchFamily="34" charset="-122"/>
              </a:rPr>
              <a:t>目录</a:t>
            </a:r>
          </a:p>
        </p:txBody>
      </p:sp>
      <p:sp>
        <p:nvSpPr>
          <p:cNvPr id="3087" name="矩形 4109">
            <a:extLst>
              <a:ext uri="{FF2B5EF4-FFF2-40B4-BE49-F238E27FC236}">
                <a16:creationId xmlns:a16="http://schemas.microsoft.com/office/drawing/2014/main" id="{9C94C1FE-E7CC-374A-898E-CF7AF31058E7}"/>
              </a:ext>
            </a:extLst>
          </p:cNvPr>
          <p:cNvSpPr>
            <a:spLocks noChangeArrowheads="1"/>
          </p:cNvSpPr>
          <p:nvPr/>
        </p:nvSpPr>
        <p:spPr bwMode="auto">
          <a:xfrm>
            <a:off x="855134" y="3433233"/>
            <a:ext cx="1731433" cy="101600"/>
          </a:xfrm>
          <a:prstGeom prst="rect">
            <a:avLst/>
          </a:prstGeom>
          <a:solidFill>
            <a:srgbClr val="FC4A6E"/>
          </a:solidFill>
          <a:ln w="9525">
            <a:solidFill>
              <a:schemeClr val="bg1"/>
            </a:solidFill>
            <a:bevel/>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088" name="椭圆 4105">
            <a:extLst>
              <a:ext uri="{FF2B5EF4-FFF2-40B4-BE49-F238E27FC236}">
                <a16:creationId xmlns:a16="http://schemas.microsoft.com/office/drawing/2014/main" id="{F59C0DB6-5ADF-9F4F-998E-CBFE3AA69029}"/>
              </a:ext>
            </a:extLst>
          </p:cNvPr>
          <p:cNvSpPr>
            <a:spLocks noChangeArrowheads="1"/>
          </p:cNvSpPr>
          <p:nvPr/>
        </p:nvSpPr>
        <p:spPr bwMode="auto">
          <a:xfrm>
            <a:off x="4978400" y="4917018"/>
            <a:ext cx="577851" cy="577849"/>
          </a:xfrm>
          <a:prstGeom prst="ellipse">
            <a:avLst/>
          </a:prstGeom>
          <a:solidFill>
            <a:srgbClr val="FC4A6E"/>
          </a:solidFill>
          <a:ln w="38100">
            <a:solidFill>
              <a:srgbClr val="FF728C"/>
            </a:solidFill>
            <a:bevel/>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089" name="矩形 4106">
            <a:extLst>
              <a:ext uri="{FF2B5EF4-FFF2-40B4-BE49-F238E27FC236}">
                <a16:creationId xmlns:a16="http://schemas.microsoft.com/office/drawing/2014/main" id="{A631AF83-9CEB-304F-8057-54A89CE9D41B}"/>
              </a:ext>
            </a:extLst>
          </p:cNvPr>
          <p:cNvSpPr>
            <a:spLocks noGrp="1" noChangeArrowheads="1"/>
          </p:cNvSpPr>
          <p:nvPr/>
        </p:nvSpPr>
        <p:spPr bwMode="auto">
          <a:xfrm>
            <a:off x="5827184" y="4722284"/>
            <a:ext cx="5221816"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67" dirty="0" err="1">
                <a:ea typeface="微软雅黑" panose="020B0503020204020204" pitchFamily="34" charset="-122"/>
              </a:rPr>
              <a:t>Clickhouse</a:t>
            </a:r>
            <a:r>
              <a:rPr lang="zh-CN" altLang="en-US" sz="2667" dirty="0">
                <a:ea typeface="微软雅黑" panose="020B0503020204020204" pitchFamily="34" charset="-122"/>
              </a:rPr>
              <a:t>的应用</a:t>
            </a:r>
            <a:endParaRPr lang="zh-CN" altLang="en-US" sz="5867" dirty="0"/>
          </a:p>
        </p:txBody>
      </p:sp>
      <p:sp>
        <p:nvSpPr>
          <p:cNvPr id="3090" name="矩形 4107">
            <a:extLst>
              <a:ext uri="{FF2B5EF4-FFF2-40B4-BE49-F238E27FC236}">
                <a16:creationId xmlns:a16="http://schemas.microsoft.com/office/drawing/2014/main" id="{CB34A2FE-DC5A-3240-8F67-7BCFBEDBA3C8}"/>
              </a:ext>
            </a:extLst>
          </p:cNvPr>
          <p:cNvSpPr>
            <a:spLocks noGrp="1" noChangeArrowheads="1"/>
          </p:cNvSpPr>
          <p:nvPr/>
        </p:nvSpPr>
        <p:spPr bwMode="auto">
          <a:xfrm>
            <a:off x="5048251" y="4857751"/>
            <a:ext cx="480483" cy="67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67">
                <a:ea typeface="微软雅黑" panose="020B0503020204020204" pitchFamily="34" charset="-122"/>
              </a:rPr>
              <a:t>4</a:t>
            </a:r>
            <a:endParaRPr lang="zh-CN" altLang="en-US" sz="5867"/>
          </a:p>
        </p:txBody>
      </p:sp>
    </p:spTree>
    <p:extLst>
      <p:ext uri="{BB962C8B-B14F-4D97-AF65-F5344CB8AC3E}">
        <p14:creationId xmlns:p14="http://schemas.microsoft.com/office/powerpoint/2010/main" val="2363758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椭圆 5121">
            <a:extLst>
              <a:ext uri="{FF2B5EF4-FFF2-40B4-BE49-F238E27FC236}">
                <a16:creationId xmlns:a16="http://schemas.microsoft.com/office/drawing/2014/main" id="{1AE43524-0C02-E140-95C2-43A2BB144B25}"/>
              </a:ext>
            </a:extLst>
          </p:cNvPr>
          <p:cNvSpPr>
            <a:spLocks noChangeArrowheads="1"/>
          </p:cNvSpPr>
          <p:nvPr/>
        </p:nvSpPr>
        <p:spPr bwMode="auto">
          <a:xfrm>
            <a:off x="2831637" y="2693458"/>
            <a:ext cx="1344083" cy="1344084"/>
          </a:xfrm>
          <a:prstGeom prst="ellipse">
            <a:avLst/>
          </a:prstGeom>
          <a:solidFill>
            <a:srgbClr val="FC4A6E"/>
          </a:solidFill>
          <a:ln w="57150">
            <a:solidFill>
              <a:srgbClr val="D63657"/>
            </a:solidFill>
            <a:bevel/>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867" dirty="0">
                <a:solidFill>
                  <a:schemeClr val="bg1"/>
                </a:solidFill>
              </a:rPr>
              <a:t>1</a:t>
            </a:r>
          </a:p>
        </p:txBody>
      </p:sp>
      <p:sp>
        <p:nvSpPr>
          <p:cNvPr id="4101" name="矩形 5122">
            <a:extLst>
              <a:ext uri="{FF2B5EF4-FFF2-40B4-BE49-F238E27FC236}">
                <a16:creationId xmlns:a16="http://schemas.microsoft.com/office/drawing/2014/main" id="{7C76128C-821C-B14F-9737-ED42DF464321}"/>
              </a:ext>
            </a:extLst>
          </p:cNvPr>
          <p:cNvSpPr>
            <a:spLocks noGrp="1" noChangeArrowheads="1"/>
          </p:cNvSpPr>
          <p:nvPr/>
        </p:nvSpPr>
        <p:spPr bwMode="auto">
          <a:xfrm>
            <a:off x="5327915" y="2882900"/>
            <a:ext cx="6766984"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5867" dirty="0" err="1">
                <a:ea typeface="微软雅黑" panose="020B0503020204020204" pitchFamily="34" charset="-122"/>
              </a:rPr>
              <a:t>ClickHouse</a:t>
            </a:r>
            <a:r>
              <a:rPr lang="zh-CN" altLang="en-US" sz="5867" dirty="0">
                <a:ea typeface="微软雅黑" panose="020B0503020204020204" pitchFamily="34" charset="-122"/>
              </a:rPr>
              <a:t>是什么</a:t>
            </a:r>
            <a:r>
              <a:rPr lang="en-US" altLang="zh-CN" sz="5867" dirty="0">
                <a:ea typeface="微软雅黑" panose="020B0503020204020204" pitchFamily="34" charset="-122"/>
              </a:rPr>
              <a:t>?</a:t>
            </a:r>
            <a:endParaRPr lang="zh-CN" altLang="en-US" sz="5867" dirty="0"/>
          </a:p>
        </p:txBody>
      </p:sp>
    </p:spTree>
    <p:extLst>
      <p:ext uri="{BB962C8B-B14F-4D97-AF65-F5344CB8AC3E}">
        <p14:creationId xmlns:p14="http://schemas.microsoft.com/office/powerpoint/2010/main" val="19055282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E24930-25B2-FA4E-99B3-CBC279CB39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2" y="0"/>
            <a:ext cx="12182756" cy="6858000"/>
          </a:xfrm>
          <a:prstGeom prst="rect">
            <a:avLst/>
          </a:prstGeom>
        </p:spPr>
      </p:pic>
      <p:sp>
        <p:nvSpPr>
          <p:cNvPr id="4" name="矩形 3">
            <a:extLst>
              <a:ext uri="{FF2B5EF4-FFF2-40B4-BE49-F238E27FC236}">
                <a16:creationId xmlns:a16="http://schemas.microsoft.com/office/drawing/2014/main" id="{2F9845D3-7D2F-CF43-8D81-4728A706186A}"/>
              </a:ext>
            </a:extLst>
          </p:cNvPr>
          <p:cNvSpPr/>
          <p:nvPr/>
        </p:nvSpPr>
        <p:spPr>
          <a:xfrm>
            <a:off x="815414" y="5253204"/>
            <a:ext cx="3212739" cy="461665"/>
          </a:xfrm>
          <a:prstGeom prst="rect">
            <a:avLst/>
          </a:prstGeom>
        </p:spPr>
        <p:txBody>
          <a:bodyPr wrap="none">
            <a:spAutoFit/>
          </a:bodyPr>
          <a:lstStyle/>
          <a:p>
            <a:r>
              <a:rPr lang="zh-CN" altLang="en-US" sz="2400" dirty="0"/>
              <a:t>https://clickhouse.tech</a:t>
            </a:r>
          </a:p>
        </p:txBody>
      </p:sp>
    </p:spTree>
    <p:extLst>
      <p:ext uri="{BB962C8B-B14F-4D97-AF65-F5344CB8AC3E}">
        <p14:creationId xmlns:p14="http://schemas.microsoft.com/office/powerpoint/2010/main" val="28665843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C1ED50-0183-5F4E-9B90-1C915FCF8A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8520"/>
            <a:ext cx="12192000" cy="6340960"/>
          </a:xfrm>
          <a:prstGeom prst="rect">
            <a:avLst/>
          </a:prstGeom>
        </p:spPr>
      </p:pic>
    </p:spTree>
    <p:extLst>
      <p:ext uri="{BB962C8B-B14F-4D97-AF65-F5344CB8AC3E}">
        <p14:creationId xmlns:p14="http://schemas.microsoft.com/office/powerpoint/2010/main" val="2411557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5AD1EF-F58C-4449-913C-336AA040DD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3200" y="118534"/>
            <a:ext cx="11785600" cy="6620933"/>
          </a:xfrm>
          <a:prstGeom prst="rect">
            <a:avLst/>
          </a:prstGeom>
        </p:spPr>
      </p:pic>
    </p:spTree>
    <p:extLst>
      <p:ext uri="{BB962C8B-B14F-4D97-AF65-F5344CB8AC3E}">
        <p14:creationId xmlns:p14="http://schemas.microsoft.com/office/powerpoint/2010/main" val="845385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D639D-C41C-3049-85DF-3AB3CFB4E2BE}"/>
              </a:ext>
            </a:extLst>
          </p:cNvPr>
          <p:cNvSpPr>
            <a:spLocks noGrp="1"/>
          </p:cNvSpPr>
          <p:nvPr>
            <p:ph type="title"/>
          </p:nvPr>
        </p:nvSpPr>
        <p:spPr/>
        <p:txBody>
          <a:bodyPr/>
          <a:lstStyle/>
          <a:p>
            <a:r>
              <a:rPr kumimoji="1" lang="en-US" altLang="zh-CN" dirty="0"/>
              <a:t>LAMBDA</a:t>
            </a:r>
            <a:r>
              <a:rPr kumimoji="1" lang="zh-CN" altLang="en-US" dirty="0"/>
              <a:t> 缺点</a:t>
            </a:r>
          </a:p>
        </p:txBody>
      </p:sp>
      <p:sp>
        <p:nvSpPr>
          <p:cNvPr id="3" name="内容占位符 2">
            <a:extLst>
              <a:ext uri="{FF2B5EF4-FFF2-40B4-BE49-F238E27FC236}">
                <a16:creationId xmlns:a16="http://schemas.microsoft.com/office/drawing/2014/main" id="{305BFBD6-20D6-1840-ADDB-3D23B434647D}"/>
              </a:ext>
            </a:extLst>
          </p:cNvPr>
          <p:cNvSpPr>
            <a:spLocks noGrp="1"/>
          </p:cNvSpPr>
          <p:nvPr>
            <p:ph idx="1"/>
          </p:nvPr>
        </p:nvSpPr>
        <p:spPr/>
        <p:txBody>
          <a:bodyPr/>
          <a:lstStyle/>
          <a:p>
            <a:r>
              <a:rPr kumimoji="1" lang="zh-CN" altLang="en-US" dirty="0"/>
              <a:t>复杂性</a:t>
            </a:r>
            <a:endParaRPr kumimoji="1" lang="en-US" altLang="zh-CN" dirty="0"/>
          </a:p>
          <a:p>
            <a:pPr lvl="1"/>
            <a:r>
              <a:rPr kumimoji="1" lang="zh-CN" altLang="en-US" dirty="0"/>
              <a:t>回滚复杂</a:t>
            </a:r>
            <a:endParaRPr kumimoji="1" lang="en-US" altLang="zh-CN" dirty="0"/>
          </a:p>
          <a:p>
            <a:pPr lvl="1"/>
            <a:r>
              <a:rPr kumimoji="1" lang="zh-CN" altLang="en-US" dirty="0"/>
              <a:t>离线和在线必须同步</a:t>
            </a:r>
            <a:endParaRPr kumimoji="1" lang="en-US" altLang="zh-CN" dirty="0"/>
          </a:p>
          <a:p>
            <a:pPr lvl="1"/>
            <a:r>
              <a:rPr kumimoji="1" lang="zh-CN" altLang="en-US" dirty="0"/>
              <a:t>错误处理复杂</a:t>
            </a:r>
            <a:endParaRPr kumimoji="1" lang="en-US" altLang="zh-CN" dirty="0"/>
          </a:p>
          <a:p>
            <a:pPr lvl="1"/>
            <a:endParaRPr kumimoji="1" lang="zh-CN" altLang="en-US" dirty="0"/>
          </a:p>
        </p:txBody>
      </p:sp>
      <p:pic>
        <p:nvPicPr>
          <p:cNvPr id="5" name="图片 4">
            <a:extLst>
              <a:ext uri="{FF2B5EF4-FFF2-40B4-BE49-F238E27FC236}">
                <a16:creationId xmlns:a16="http://schemas.microsoft.com/office/drawing/2014/main" id="{027689CF-E626-E045-954F-8F174E3D55AD}"/>
              </a:ext>
            </a:extLst>
          </p:cNvPr>
          <p:cNvPicPr>
            <a:picLocks noChangeAspect="1"/>
          </p:cNvPicPr>
          <p:nvPr/>
        </p:nvPicPr>
        <p:blipFill>
          <a:blip r:embed="rId2"/>
          <a:stretch>
            <a:fillRect/>
          </a:stretch>
        </p:blipFill>
        <p:spPr>
          <a:xfrm>
            <a:off x="3966210" y="2455919"/>
            <a:ext cx="7665720" cy="3420537"/>
          </a:xfrm>
          <a:prstGeom prst="rect">
            <a:avLst/>
          </a:prstGeom>
        </p:spPr>
      </p:pic>
    </p:spTree>
    <p:extLst>
      <p:ext uri="{BB962C8B-B14F-4D97-AF65-F5344CB8AC3E}">
        <p14:creationId xmlns:p14="http://schemas.microsoft.com/office/powerpoint/2010/main" val="3355977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07640-1BBF-B447-A1C7-A8D55F28F348}"/>
              </a:ext>
            </a:extLst>
          </p:cNvPr>
          <p:cNvSpPr>
            <a:spLocks noGrp="1"/>
          </p:cNvSpPr>
          <p:nvPr>
            <p:ph type="title"/>
          </p:nvPr>
        </p:nvSpPr>
        <p:spPr/>
        <p:txBody>
          <a:bodyPr/>
          <a:lstStyle/>
          <a:p>
            <a:r>
              <a:rPr kumimoji="1" lang="en-US" altLang="zh-CN" dirty="0"/>
              <a:t>OLAP</a:t>
            </a:r>
            <a:r>
              <a:rPr kumimoji="1" lang="zh-CN" altLang="en-US" dirty="0"/>
              <a:t> 场景</a:t>
            </a:r>
          </a:p>
        </p:txBody>
      </p:sp>
      <p:sp>
        <p:nvSpPr>
          <p:cNvPr id="3" name="内容占位符 2">
            <a:extLst>
              <a:ext uri="{FF2B5EF4-FFF2-40B4-BE49-F238E27FC236}">
                <a16:creationId xmlns:a16="http://schemas.microsoft.com/office/drawing/2014/main" id="{CE6B6723-8629-8142-9D19-E482994CA561}"/>
              </a:ext>
            </a:extLst>
          </p:cNvPr>
          <p:cNvSpPr>
            <a:spLocks noGrp="1"/>
          </p:cNvSpPr>
          <p:nvPr>
            <p:ph idx="1"/>
          </p:nvPr>
        </p:nvSpPr>
        <p:spPr/>
        <p:txBody>
          <a:bodyPr/>
          <a:lstStyle/>
          <a:p>
            <a:endParaRPr lang="zh-CN" altLang="en-US" b="1" dirty="0"/>
          </a:p>
          <a:p>
            <a:endParaRPr kumimoji="1" lang="zh-CN" altLang="en-US" dirty="0"/>
          </a:p>
        </p:txBody>
      </p:sp>
      <p:sp>
        <p:nvSpPr>
          <p:cNvPr id="6" name="内容占位符 2">
            <a:extLst>
              <a:ext uri="{FF2B5EF4-FFF2-40B4-BE49-F238E27FC236}">
                <a16:creationId xmlns:a16="http://schemas.microsoft.com/office/drawing/2014/main" id="{19C1B24A-E30F-2F47-A547-18F2128DA805}"/>
              </a:ext>
            </a:extLst>
          </p:cNvPr>
          <p:cNvSpPr txBox="1">
            <a:spLocks/>
          </p:cNvSpPr>
          <p:nvPr/>
        </p:nvSpPr>
        <p:spPr>
          <a:xfrm>
            <a:off x="457199" y="2349062"/>
            <a:ext cx="11398469" cy="45089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 sz="2400" dirty="0"/>
              <a:t>读</a:t>
            </a:r>
            <a:r>
              <a:rPr lang="zh-CN" altLang="en-US" sz="2400" dirty="0"/>
              <a:t>大于写</a:t>
            </a:r>
            <a:endParaRPr lang="en" altLang="zh-CN" sz="2400" dirty="0"/>
          </a:p>
          <a:p>
            <a:pPr lvl="1"/>
            <a:endParaRPr lang="en-US" altLang="zh-CN" sz="1600" dirty="0"/>
          </a:p>
          <a:p>
            <a:r>
              <a:rPr lang="zh-CN" altLang="en-US" b="1" dirty="0"/>
              <a:t>大宽表，读大量行但是少量列，结果集较小</a:t>
            </a:r>
          </a:p>
          <a:p>
            <a:pPr lvl="1"/>
            <a:endParaRPr lang="en" altLang="zh-CN" sz="1600" dirty="0"/>
          </a:p>
          <a:p>
            <a:r>
              <a:rPr lang="zh-CN" altLang="en-US" b="1" dirty="0"/>
              <a:t>数据批量写入，且数据不更新或少更新</a:t>
            </a:r>
            <a:endParaRPr lang="en-US" altLang="zh-CN" b="1" dirty="0"/>
          </a:p>
          <a:p>
            <a:pPr lvl="1"/>
            <a:r>
              <a:rPr lang="en" altLang="zh-CN" dirty="0"/>
              <a:t>OLTP</a:t>
            </a:r>
            <a:r>
              <a:rPr lang="zh-CN" altLang="en-US" dirty="0"/>
              <a:t>类业务对于延时（</a:t>
            </a:r>
            <a:r>
              <a:rPr lang="en" altLang="zh-CN" dirty="0"/>
              <a:t>Latency</a:t>
            </a:r>
            <a:r>
              <a:rPr lang="zh-CN" altLang="en" dirty="0"/>
              <a:t>）</a:t>
            </a:r>
            <a:r>
              <a:rPr lang="zh-CN" altLang="en-US" dirty="0"/>
              <a:t>要求更高，要避免让客户等待造成业务损失；而</a:t>
            </a:r>
            <a:r>
              <a:rPr lang="en" altLang="zh-CN" dirty="0"/>
              <a:t>OLAP</a:t>
            </a:r>
            <a:r>
              <a:rPr lang="zh-CN" altLang="en-US" dirty="0"/>
              <a:t>类业务，由于数据量非常大，通常更加关注写入吞吐（</a:t>
            </a:r>
            <a:r>
              <a:rPr lang="en" altLang="zh-CN" dirty="0"/>
              <a:t>Throughput</a:t>
            </a:r>
            <a:r>
              <a:rPr lang="zh-CN" altLang="en" dirty="0"/>
              <a:t>），</a:t>
            </a:r>
            <a:r>
              <a:rPr lang="zh-CN" altLang="en-US" dirty="0"/>
              <a:t>要求海量数据能够尽快导入完成。一旦导入完成，历史数据往往作为存档，不会再做更新、删除操作。</a:t>
            </a:r>
            <a:endParaRPr lang="zh-CN" altLang="en-US" b="1" dirty="0"/>
          </a:p>
          <a:p>
            <a:pPr lvl="1"/>
            <a:endParaRPr lang="en-US" altLang="zh-CN" sz="1600" dirty="0"/>
          </a:p>
          <a:p>
            <a:r>
              <a:rPr lang="zh-CN" altLang="en-US" b="1" dirty="0"/>
              <a:t>查询并发相对较低，可以容忍相对较长的延时</a:t>
            </a:r>
          </a:p>
          <a:p>
            <a:r>
              <a:rPr lang="zh-CN" altLang="en-US" b="1" dirty="0"/>
              <a:t>无需事务，数据一致性要求低</a:t>
            </a:r>
          </a:p>
          <a:p>
            <a:r>
              <a:rPr lang="zh-CN" altLang="en-US" b="1" dirty="0"/>
              <a:t>灵活多变，不适合预先建模</a:t>
            </a:r>
            <a:br>
              <a:rPr lang="zh-CN" altLang="en-US" sz="2400" dirty="0"/>
            </a:br>
            <a:endParaRPr lang="en" altLang="zh-CN" sz="2400" dirty="0"/>
          </a:p>
          <a:p>
            <a:endParaRPr lang="en" altLang="zh-CN" dirty="0"/>
          </a:p>
          <a:p>
            <a:endParaRPr kumimoji="1" lang="zh-CN" altLang="en-US" dirty="0"/>
          </a:p>
        </p:txBody>
      </p:sp>
    </p:spTree>
    <p:extLst>
      <p:ext uri="{BB962C8B-B14F-4D97-AF65-F5344CB8AC3E}">
        <p14:creationId xmlns:p14="http://schemas.microsoft.com/office/powerpoint/2010/main" val="16717939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lickHouse简介"/>
          <p:cNvSpPr txBox="1"/>
          <p:nvPr/>
        </p:nvSpPr>
        <p:spPr>
          <a:xfrm>
            <a:off x="949537" y="684347"/>
            <a:ext cx="3115596" cy="482183"/>
          </a:xfrm>
          <a:prstGeom prst="rect">
            <a:avLst/>
          </a:prstGeom>
          <a:ln w="12700">
            <a:miter lim="400000"/>
          </a:ln>
        </p:spPr>
        <p:txBody>
          <a:bodyPr wrap="none" lIns="25400" tIns="25400" rIns="25400" bIns="25400"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ClickHouse简介</a:t>
            </a:r>
          </a:p>
        </p:txBody>
      </p:sp>
      <p:sp>
        <p:nvSpPr>
          <p:cNvPr id="223" name="矩形"/>
          <p:cNvSpPr/>
          <p:nvPr/>
        </p:nvSpPr>
        <p:spPr>
          <a:xfrm>
            <a:off x="633790" y="639687"/>
            <a:ext cx="190501" cy="571501"/>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24" name="形状"/>
          <p:cNvSpPr/>
          <p:nvPr/>
        </p:nvSpPr>
        <p:spPr>
          <a:xfrm>
            <a:off x="1290902" y="1466012"/>
            <a:ext cx="4115330" cy="1447602"/>
          </a:xfrm>
          <a:custGeom>
            <a:avLst/>
            <a:gdLst/>
            <a:ahLst/>
            <a:cxnLst>
              <a:cxn ang="0">
                <a:pos x="wd2" y="hd2"/>
              </a:cxn>
              <a:cxn ang="5400000">
                <a:pos x="wd2" y="hd2"/>
              </a:cxn>
              <a:cxn ang="10800000">
                <a:pos x="wd2" y="hd2"/>
              </a:cxn>
              <a:cxn ang="16200000">
                <a:pos x="wd2" y="hd2"/>
              </a:cxn>
            </a:cxnLst>
            <a:rect l="0" t="0" r="r" b="b"/>
            <a:pathLst>
              <a:path w="21600" h="21600" extrusionOk="0">
                <a:moveTo>
                  <a:pt x="19742" y="0"/>
                </a:moveTo>
                <a:lnTo>
                  <a:pt x="19741" y="3"/>
                </a:lnTo>
                <a:lnTo>
                  <a:pt x="3025" y="3"/>
                </a:lnTo>
                <a:lnTo>
                  <a:pt x="3024" y="3"/>
                </a:lnTo>
                <a:lnTo>
                  <a:pt x="0" y="10801"/>
                </a:lnTo>
                <a:lnTo>
                  <a:pt x="3024" y="21600"/>
                </a:lnTo>
                <a:lnTo>
                  <a:pt x="3025" y="21600"/>
                </a:lnTo>
                <a:lnTo>
                  <a:pt x="19742" y="21600"/>
                </a:lnTo>
                <a:lnTo>
                  <a:pt x="19757" y="21600"/>
                </a:lnTo>
                <a:lnTo>
                  <a:pt x="19757" y="21547"/>
                </a:lnTo>
                <a:lnTo>
                  <a:pt x="21600" y="14968"/>
                </a:lnTo>
                <a:lnTo>
                  <a:pt x="21600" y="6635"/>
                </a:lnTo>
                <a:lnTo>
                  <a:pt x="19757" y="53"/>
                </a:lnTo>
                <a:lnTo>
                  <a:pt x="19757" y="3"/>
                </a:lnTo>
                <a:lnTo>
                  <a:pt x="19743" y="3"/>
                </a:lnTo>
                <a:lnTo>
                  <a:pt x="19742" y="0"/>
                </a:lnTo>
                <a:close/>
              </a:path>
            </a:pathLst>
          </a:custGeom>
          <a:solidFill>
            <a:srgbClr val="FFCC00">
              <a:alpha val="40000"/>
            </a:srgbClr>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25" name="完备的DBMS功能"/>
          <p:cNvSpPr txBox="1"/>
          <p:nvPr/>
        </p:nvSpPr>
        <p:spPr>
          <a:xfrm>
            <a:off x="3091457" y="1617851"/>
            <a:ext cx="1411733" cy="223651"/>
          </a:xfrm>
          <a:prstGeom prst="rect">
            <a:avLst/>
          </a:prstGeom>
          <a:ln w="12700">
            <a:miter lim="400000"/>
          </a:ln>
        </p:spPr>
        <p:txBody>
          <a:bodyPr wrap="none" lIns="25400" tIns="25400" rIns="25400" bIns="25400" anchor="ctr">
            <a:spAutoFit/>
          </a:bodyPr>
          <a:lstStyle>
            <a:lvl1pPr>
              <a:lnSpc>
                <a:spcPct val="80000"/>
              </a:lnSpc>
              <a:spcBef>
                <a:spcPts val="0"/>
              </a:spcBef>
              <a:defRPr sz="2800" spc="-56">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完备的DBMS功能</a:t>
            </a:r>
          </a:p>
        </p:txBody>
      </p:sp>
      <p:sp>
        <p:nvSpPr>
          <p:cNvPr id="226" name="DDL(数据定义语⾔)…"/>
          <p:cNvSpPr txBox="1"/>
          <p:nvPr/>
        </p:nvSpPr>
        <p:spPr>
          <a:xfrm>
            <a:off x="3107624" y="1849424"/>
            <a:ext cx="1379673" cy="959237"/>
          </a:xfrm>
          <a:prstGeom prst="rect">
            <a:avLst/>
          </a:prstGeom>
          <a:ln w="12700">
            <a:miter lim="400000"/>
          </a:ln>
        </p:spPr>
        <p:txBody>
          <a:bodyPr wrap="none" lIns="25400" tIns="25400" rIns="25400" bIns="25400" anchor="ctr">
            <a:spAutoFit/>
          </a:bodyPr>
          <a:lstStyle/>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DDL(数据定义语⾔)</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DML(数据操作语⾔）</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权限控制</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数据备份与恢复</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分布式管理</a:t>
            </a:r>
          </a:p>
        </p:txBody>
      </p:sp>
      <p:sp>
        <p:nvSpPr>
          <p:cNvPr id="227" name="三角形"/>
          <p:cNvSpPr/>
          <p:nvPr/>
        </p:nvSpPr>
        <p:spPr>
          <a:xfrm rot="16200000">
            <a:off x="4941091" y="1998142"/>
            <a:ext cx="562881" cy="3621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28" name="立方体"/>
          <p:cNvSpPr/>
          <p:nvPr/>
        </p:nvSpPr>
        <p:spPr>
          <a:xfrm rot="13500000">
            <a:off x="1719791" y="1688135"/>
            <a:ext cx="1003301" cy="1003301"/>
          </a:xfrm>
          <a:custGeom>
            <a:avLst/>
            <a:gdLst/>
            <a:ahLst/>
            <a:cxnLst>
              <a:cxn ang="0">
                <a:pos x="wd2" y="hd2"/>
              </a:cxn>
              <a:cxn ang="5400000">
                <a:pos x="wd2" y="hd2"/>
              </a:cxn>
              <a:cxn ang="10800000">
                <a:pos x="wd2" y="hd2"/>
              </a:cxn>
              <a:cxn ang="16200000">
                <a:pos x="wd2" y="hd2"/>
              </a:cxn>
            </a:cxnLst>
            <a:rect l="0" t="0" r="r" b="b"/>
            <a:pathLst>
              <a:path w="21600" h="21600"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29" name="1."/>
          <p:cNvSpPr txBox="1"/>
          <p:nvPr/>
        </p:nvSpPr>
        <p:spPr>
          <a:xfrm>
            <a:off x="2248579" y="2033269"/>
            <a:ext cx="499817" cy="574709"/>
          </a:xfrm>
          <a:prstGeom prst="rect">
            <a:avLst/>
          </a:prstGeom>
          <a:ln w="12700">
            <a:miter lim="400000"/>
          </a:ln>
        </p:spPr>
        <p:txBody>
          <a:bodyPr wrap="none" lIns="25400" tIns="25400" rIns="25400" bIns="25400" anchor="ctr">
            <a:spAutoFit/>
          </a:bodyPr>
          <a:lstStyle>
            <a:lvl1pPr>
              <a:lnSpc>
                <a:spcPct val="80000"/>
              </a:lnSpc>
              <a:spcBef>
                <a:spcPts val="0"/>
              </a:spcBef>
              <a:defRPr sz="8500" b="1" spc="-17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4250"/>
              <a:t>1.</a:t>
            </a:r>
          </a:p>
        </p:txBody>
      </p:sp>
      <p:sp>
        <p:nvSpPr>
          <p:cNvPr id="230" name="形状"/>
          <p:cNvSpPr/>
          <p:nvPr/>
        </p:nvSpPr>
        <p:spPr>
          <a:xfrm>
            <a:off x="1290902" y="3114659"/>
            <a:ext cx="4115330" cy="1447602"/>
          </a:xfrm>
          <a:custGeom>
            <a:avLst/>
            <a:gdLst/>
            <a:ahLst/>
            <a:cxnLst>
              <a:cxn ang="0">
                <a:pos x="wd2" y="hd2"/>
              </a:cxn>
              <a:cxn ang="5400000">
                <a:pos x="wd2" y="hd2"/>
              </a:cxn>
              <a:cxn ang="10800000">
                <a:pos x="wd2" y="hd2"/>
              </a:cxn>
              <a:cxn ang="16200000">
                <a:pos x="wd2" y="hd2"/>
              </a:cxn>
            </a:cxnLst>
            <a:rect l="0" t="0" r="r" b="b"/>
            <a:pathLst>
              <a:path w="21600" h="21600" extrusionOk="0">
                <a:moveTo>
                  <a:pt x="19742" y="0"/>
                </a:moveTo>
                <a:lnTo>
                  <a:pt x="19741" y="3"/>
                </a:lnTo>
                <a:lnTo>
                  <a:pt x="3025" y="3"/>
                </a:lnTo>
                <a:lnTo>
                  <a:pt x="3024" y="3"/>
                </a:lnTo>
                <a:lnTo>
                  <a:pt x="0" y="10801"/>
                </a:lnTo>
                <a:lnTo>
                  <a:pt x="3024" y="21600"/>
                </a:lnTo>
                <a:lnTo>
                  <a:pt x="3025" y="21600"/>
                </a:lnTo>
                <a:lnTo>
                  <a:pt x="19742" y="21600"/>
                </a:lnTo>
                <a:lnTo>
                  <a:pt x="19757" y="21600"/>
                </a:lnTo>
                <a:lnTo>
                  <a:pt x="19757" y="21547"/>
                </a:lnTo>
                <a:lnTo>
                  <a:pt x="21600" y="14968"/>
                </a:lnTo>
                <a:lnTo>
                  <a:pt x="21600" y="6635"/>
                </a:lnTo>
                <a:lnTo>
                  <a:pt x="19757" y="53"/>
                </a:lnTo>
                <a:lnTo>
                  <a:pt x="19757" y="3"/>
                </a:lnTo>
                <a:lnTo>
                  <a:pt x="19743" y="3"/>
                </a:lnTo>
                <a:lnTo>
                  <a:pt x="19742" y="0"/>
                </a:lnTo>
                <a:close/>
              </a:path>
            </a:pathLst>
          </a:custGeom>
          <a:solidFill>
            <a:srgbClr val="FFCC00">
              <a:alpha val="40000"/>
            </a:srgbClr>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31" name="立方体"/>
          <p:cNvSpPr/>
          <p:nvPr/>
        </p:nvSpPr>
        <p:spPr>
          <a:xfrm rot="13500000">
            <a:off x="1719791" y="3336782"/>
            <a:ext cx="1003301" cy="1003301"/>
          </a:xfrm>
          <a:custGeom>
            <a:avLst/>
            <a:gdLst/>
            <a:ahLst/>
            <a:cxnLst>
              <a:cxn ang="0">
                <a:pos x="wd2" y="hd2"/>
              </a:cxn>
              <a:cxn ang="5400000">
                <a:pos x="wd2" y="hd2"/>
              </a:cxn>
              <a:cxn ang="10800000">
                <a:pos x="wd2" y="hd2"/>
              </a:cxn>
              <a:cxn ang="16200000">
                <a:pos x="wd2" y="hd2"/>
              </a:cxn>
            </a:cxnLst>
            <a:rect l="0" t="0" r="r" b="b"/>
            <a:pathLst>
              <a:path w="21600" h="21600"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32" name="列式存储与数据压缩"/>
          <p:cNvSpPr txBox="1"/>
          <p:nvPr/>
        </p:nvSpPr>
        <p:spPr>
          <a:xfrm>
            <a:off x="3091457" y="3266498"/>
            <a:ext cx="1602490" cy="223651"/>
          </a:xfrm>
          <a:prstGeom prst="rect">
            <a:avLst/>
          </a:prstGeom>
          <a:ln w="12700">
            <a:miter lim="400000"/>
          </a:ln>
        </p:spPr>
        <p:txBody>
          <a:bodyPr wrap="none" lIns="25400" tIns="25400" rIns="25400" bIns="25400" anchor="ctr">
            <a:spAutoFit/>
          </a:bodyPr>
          <a:lstStyle>
            <a:lvl1pPr>
              <a:lnSpc>
                <a:spcPct val="80000"/>
              </a:lnSpc>
              <a:spcBef>
                <a:spcPts val="0"/>
              </a:spcBef>
              <a:defRPr sz="2800" spc="-56">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列式存储与数据压缩</a:t>
            </a:r>
          </a:p>
        </p:txBody>
      </p:sp>
      <p:sp>
        <p:nvSpPr>
          <p:cNvPr id="233" name="极⼤地节约了IO带宽…"/>
          <p:cNvSpPr txBox="1"/>
          <p:nvPr/>
        </p:nvSpPr>
        <p:spPr>
          <a:xfrm>
            <a:off x="3107624" y="3635841"/>
            <a:ext cx="1676677" cy="405239"/>
          </a:xfrm>
          <a:prstGeom prst="rect">
            <a:avLst/>
          </a:prstGeom>
          <a:ln w="12700">
            <a:miter lim="400000"/>
          </a:ln>
        </p:spPr>
        <p:txBody>
          <a:bodyPr wrap="none" lIns="25400" tIns="25400" rIns="25400" bIns="25400" anchor="ctr">
            <a:spAutoFit/>
          </a:bodyPr>
          <a:lstStyle/>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极⼤地节约了IO带宽</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压缩⽐⾼（⽀持LZ4, ZSTD)</a:t>
            </a:r>
          </a:p>
        </p:txBody>
      </p:sp>
      <p:sp>
        <p:nvSpPr>
          <p:cNvPr id="234" name="三角形"/>
          <p:cNvSpPr/>
          <p:nvPr/>
        </p:nvSpPr>
        <p:spPr>
          <a:xfrm rot="16200000">
            <a:off x="4941091" y="3646789"/>
            <a:ext cx="562881" cy="3621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35" name="2."/>
          <p:cNvSpPr txBox="1"/>
          <p:nvPr/>
        </p:nvSpPr>
        <p:spPr>
          <a:xfrm>
            <a:off x="2248579" y="3646038"/>
            <a:ext cx="499817" cy="574709"/>
          </a:xfrm>
          <a:prstGeom prst="rect">
            <a:avLst/>
          </a:prstGeom>
          <a:ln w="12700">
            <a:miter lim="400000"/>
          </a:ln>
        </p:spPr>
        <p:txBody>
          <a:bodyPr wrap="none" lIns="25400" tIns="25400" rIns="25400" bIns="25400" anchor="ctr">
            <a:spAutoFit/>
          </a:bodyPr>
          <a:lstStyle>
            <a:lvl1pPr>
              <a:lnSpc>
                <a:spcPct val="80000"/>
              </a:lnSpc>
              <a:spcBef>
                <a:spcPts val="0"/>
              </a:spcBef>
              <a:defRPr sz="8500" b="1" spc="-17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4250"/>
              <a:t>2.</a:t>
            </a:r>
          </a:p>
        </p:txBody>
      </p:sp>
      <p:sp>
        <p:nvSpPr>
          <p:cNvPr id="236" name="形状"/>
          <p:cNvSpPr/>
          <p:nvPr/>
        </p:nvSpPr>
        <p:spPr>
          <a:xfrm>
            <a:off x="1290902" y="4763307"/>
            <a:ext cx="4115330" cy="1447602"/>
          </a:xfrm>
          <a:custGeom>
            <a:avLst/>
            <a:gdLst/>
            <a:ahLst/>
            <a:cxnLst>
              <a:cxn ang="0">
                <a:pos x="wd2" y="hd2"/>
              </a:cxn>
              <a:cxn ang="5400000">
                <a:pos x="wd2" y="hd2"/>
              </a:cxn>
              <a:cxn ang="10800000">
                <a:pos x="wd2" y="hd2"/>
              </a:cxn>
              <a:cxn ang="16200000">
                <a:pos x="wd2" y="hd2"/>
              </a:cxn>
            </a:cxnLst>
            <a:rect l="0" t="0" r="r" b="b"/>
            <a:pathLst>
              <a:path w="21600" h="21600" extrusionOk="0">
                <a:moveTo>
                  <a:pt x="19742" y="0"/>
                </a:moveTo>
                <a:lnTo>
                  <a:pt x="19741" y="3"/>
                </a:lnTo>
                <a:lnTo>
                  <a:pt x="3025" y="3"/>
                </a:lnTo>
                <a:lnTo>
                  <a:pt x="3024" y="3"/>
                </a:lnTo>
                <a:lnTo>
                  <a:pt x="0" y="10801"/>
                </a:lnTo>
                <a:lnTo>
                  <a:pt x="3024" y="21600"/>
                </a:lnTo>
                <a:lnTo>
                  <a:pt x="3025" y="21600"/>
                </a:lnTo>
                <a:lnTo>
                  <a:pt x="19742" y="21600"/>
                </a:lnTo>
                <a:lnTo>
                  <a:pt x="19757" y="21600"/>
                </a:lnTo>
                <a:lnTo>
                  <a:pt x="19757" y="21547"/>
                </a:lnTo>
                <a:lnTo>
                  <a:pt x="21600" y="14968"/>
                </a:lnTo>
                <a:lnTo>
                  <a:pt x="21600" y="6635"/>
                </a:lnTo>
                <a:lnTo>
                  <a:pt x="19757" y="53"/>
                </a:lnTo>
                <a:lnTo>
                  <a:pt x="19757" y="3"/>
                </a:lnTo>
                <a:lnTo>
                  <a:pt x="19743" y="3"/>
                </a:lnTo>
                <a:lnTo>
                  <a:pt x="19742" y="0"/>
                </a:lnTo>
                <a:close/>
              </a:path>
            </a:pathLst>
          </a:custGeom>
          <a:solidFill>
            <a:srgbClr val="FFCC00">
              <a:alpha val="40000"/>
            </a:srgbClr>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37" name="立方体"/>
          <p:cNvSpPr/>
          <p:nvPr/>
        </p:nvSpPr>
        <p:spPr>
          <a:xfrm rot="13500000">
            <a:off x="1719791" y="4985430"/>
            <a:ext cx="1003301" cy="1003301"/>
          </a:xfrm>
          <a:custGeom>
            <a:avLst/>
            <a:gdLst/>
            <a:ahLst/>
            <a:cxnLst>
              <a:cxn ang="0">
                <a:pos x="wd2" y="hd2"/>
              </a:cxn>
              <a:cxn ang="5400000">
                <a:pos x="wd2" y="hd2"/>
              </a:cxn>
              <a:cxn ang="10800000">
                <a:pos x="wd2" y="hd2"/>
              </a:cxn>
              <a:cxn ang="16200000">
                <a:pos x="wd2" y="hd2"/>
              </a:cxn>
            </a:cxnLst>
            <a:rect l="0" t="0" r="r" b="b"/>
            <a:pathLst>
              <a:path w="21600" h="21600"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38" name="向量化执⾏引擎"/>
          <p:cNvSpPr txBox="1"/>
          <p:nvPr/>
        </p:nvSpPr>
        <p:spPr>
          <a:xfrm>
            <a:off x="3091457" y="4911650"/>
            <a:ext cx="1257780" cy="230641"/>
          </a:xfrm>
          <a:prstGeom prst="rect">
            <a:avLst/>
          </a:prstGeom>
          <a:ln w="12700">
            <a:miter lim="400000"/>
          </a:ln>
        </p:spPr>
        <p:txBody>
          <a:bodyPr wrap="none" lIns="25400" tIns="25400" rIns="25400" bIns="25400" anchor="ctr">
            <a:spAutoFit/>
          </a:bodyPr>
          <a:lstStyle>
            <a:lvl1pPr>
              <a:lnSpc>
                <a:spcPct val="80000"/>
              </a:lnSpc>
              <a:spcBef>
                <a:spcPts val="0"/>
              </a:spcBef>
              <a:defRPr sz="2800" spc="-56">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向量化执⾏引擎</a:t>
            </a:r>
          </a:p>
        </p:txBody>
      </p:sp>
      <p:sp>
        <p:nvSpPr>
          <p:cNvPr id="239" name="分布式计算…"/>
          <p:cNvSpPr txBox="1"/>
          <p:nvPr/>
        </p:nvSpPr>
        <p:spPr>
          <a:xfrm>
            <a:off x="3107624" y="5239052"/>
            <a:ext cx="1259640" cy="774571"/>
          </a:xfrm>
          <a:prstGeom prst="rect">
            <a:avLst/>
          </a:prstGeom>
          <a:ln w="12700">
            <a:miter lim="400000"/>
          </a:ln>
        </p:spPr>
        <p:txBody>
          <a:bodyPr wrap="none" lIns="25400" tIns="25400" rIns="25400" bIns="25400" anchor="ctr">
            <a:spAutoFit/>
          </a:bodyPr>
          <a:lstStyle/>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分布式计算</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多核并⾏计算</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向量化执⾏与SIMD</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动态代码⽣成</a:t>
            </a:r>
          </a:p>
        </p:txBody>
      </p:sp>
      <p:sp>
        <p:nvSpPr>
          <p:cNvPr id="240" name="三角形"/>
          <p:cNvSpPr/>
          <p:nvPr/>
        </p:nvSpPr>
        <p:spPr>
          <a:xfrm rot="16200000">
            <a:off x="4941091" y="5295437"/>
            <a:ext cx="562881" cy="3621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1" name="3."/>
          <p:cNvSpPr txBox="1"/>
          <p:nvPr/>
        </p:nvSpPr>
        <p:spPr>
          <a:xfrm>
            <a:off x="2248579" y="5294686"/>
            <a:ext cx="499817" cy="574709"/>
          </a:xfrm>
          <a:prstGeom prst="rect">
            <a:avLst/>
          </a:prstGeom>
          <a:ln w="12700">
            <a:miter lim="400000"/>
          </a:ln>
        </p:spPr>
        <p:txBody>
          <a:bodyPr wrap="none" lIns="25400" tIns="25400" rIns="25400" bIns="25400" anchor="ctr">
            <a:spAutoFit/>
          </a:bodyPr>
          <a:lstStyle>
            <a:lvl1pPr>
              <a:lnSpc>
                <a:spcPct val="80000"/>
              </a:lnSpc>
              <a:spcBef>
                <a:spcPts val="0"/>
              </a:spcBef>
              <a:defRPr sz="8500" b="1" spc="-17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4250"/>
              <a:t>3.</a:t>
            </a:r>
          </a:p>
        </p:txBody>
      </p:sp>
      <p:sp>
        <p:nvSpPr>
          <p:cNvPr id="242" name="形状"/>
          <p:cNvSpPr/>
          <p:nvPr/>
        </p:nvSpPr>
        <p:spPr>
          <a:xfrm>
            <a:off x="6785769" y="1466012"/>
            <a:ext cx="4115330" cy="1447602"/>
          </a:xfrm>
          <a:custGeom>
            <a:avLst/>
            <a:gdLst/>
            <a:ahLst/>
            <a:cxnLst>
              <a:cxn ang="0">
                <a:pos x="wd2" y="hd2"/>
              </a:cxn>
              <a:cxn ang="5400000">
                <a:pos x="wd2" y="hd2"/>
              </a:cxn>
              <a:cxn ang="10800000">
                <a:pos x="wd2" y="hd2"/>
              </a:cxn>
              <a:cxn ang="16200000">
                <a:pos x="wd2" y="hd2"/>
              </a:cxn>
            </a:cxnLst>
            <a:rect l="0" t="0" r="r" b="b"/>
            <a:pathLst>
              <a:path w="21600" h="21600" extrusionOk="0">
                <a:moveTo>
                  <a:pt x="19742" y="0"/>
                </a:moveTo>
                <a:lnTo>
                  <a:pt x="19741" y="3"/>
                </a:lnTo>
                <a:lnTo>
                  <a:pt x="3025" y="3"/>
                </a:lnTo>
                <a:lnTo>
                  <a:pt x="3024" y="3"/>
                </a:lnTo>
                <a:lnTo>
                  <a:pt x="0" y="10801"/>
                </a:lnTo>
                <a:lnTo>
                  <a:pt x="3024" y="21600"/>
                </a:lnTo>
                <a:lnTo>
                  <a:pt x="3025" y="21600"/>
                </a:lnTo>
                <a:lnTo>
                  <a:pt x="19742" y="21600"/>
                </a:lnTo>
                <a:lnTo>
                  <a:pt x="19757" y="21600"/>
                </a:lnTo>
                <a:lnTo>
                  <a:pt x="19757" y="21547"/>
                </a:lnTo>
                <a:lnTo>
                  <a:pt x="21600" y="14968"/>
                </a:lnTo>
                <a:lnTo>
                  <a:pt x="21600" y="6635"/>
                </a:lnTo>
                <a:lnTo>
                  <a:pt x="19757" y="53"/>
                </a:lnTo>
                <a:lnTo>
                  <a:pt x="19757" y="3"/>
                </a:lnTo>
                <a:lnTo>
                  <a:pt x="19743" y="3"/>
                </a:lnTo>
                <a:lnTo>
                  <a:pt x="19742" y="0"/>
                </a:lnTo>
                <a:close/>
              </a:path>
            </a:pathLst>
          </a:custGeom>
          <a:solidFill>
            <a:srgbClr val="FFCC00">
              <a:alpha val="40000"/>
            </a:srgbClr>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3" name="SQL⽀持"/>
          <p:cNvSpPr txBox="1"/>
          <p:nvPr/>
        </p:nvSpPr>
        <p:spPr>
          <a:xfrm>
            <a:off x="8586324" y="1614356"/>
            <a:ext cx="715902" cy="230641"/>
          </a:xfrm>
          <a:prstGeom prst="rect">
            <a:avLst/>
          </a:prstGeom>
          <a:ln w="12700">
            <a:miter lim="400000"/>
          </a:ln>
        </p:spPr>
        <p:txBody>
          <a:bodyPr wrap="none" lIns="25400" tIns="25400" rIns="25400" bIns="25400" anchor="ctr">
            <a:spAutoFit/>
          </a:bodyPr>
          <a:lstStyle>
            <a:lvl1pPr>
              <a:lnSpc>
                <a:spcPct val="80000"/>
              </a:lnSpc>
              <a:spcBef>
                <a:spcPts val="0"/>
              </a:spcBef>
              <a:defRPr sz="2800" spc="-56">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SQL⽀持</a:t>
            </a:r>
          </a:p>
        </p:txBody>
      </p:sp>
      <p:sp>
        <p:nvSpPr>
          <p:cNvPr id="244" name="对⽤户友好的SQL语法…"/>
          <p:cNvSpPr txBox="1"/>
          <p:nvPr/>
        </p:nvSpPr>
        <p:spPr>
          <a:xfrm>
            <a:off x="8602490" y="1941757"/>
            <a:ext cx="2070823" cy="774571"/>
          </a:xfrm>
          <a:prstGeom prst="rect">
            <a:avLst/>
          </a:prstGeom>
          <a:ln w="12700">
            <a:miter lim="400000"/>
          </a:ln>
        </p:spPr>
        <p:txBody>
          <a:bodyPr lIns="25400" tIns="25400" rIns="25400" bIns="25400" anchor="ctr">
            <a:spAutoFit/>
          </a:bodyPr>
          <a:lstStyle/>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对⽤户友好的SQL语法</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内置功能⻬全的分析统计函数</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丰富的数据结构⽀持，字典 json，array，bitmap等</a:t>
            </a:r>
          </a:p>
        </p:txBody>
      </p:sp>
      <p:sp>
        <p:nvSpPr>
          <p:cNvPr id="245" name="三角形"/>
          <p:cNvSpPr/>
          <p:nvPr/>
        </p:nvSpPr>
        <p:spPr>
          <a:xfrm rot="16200000">
            <a:off x="10435958" y="1998142"/>
            <a:ext cx="562881" cy="3621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6" name="立方体"/>
          <p:cNvSpPr/>
          <p:nvPr/>
        </p:nvSpPr>
        <p:spPr>
          <a:xfrm rot="13500000">
            <a:off x="7250660" y="1688135"/>
            <a:ext cx="1003301" cy="1003301"/>
          </a:xfrm>
          <a:custGeom>
            <a:avLst/>
            <a:gdLst/>
            <a:ahLst/>
            <a:cxnLst>
              <a:cxn ang="0">
                <a:pos x="wd2" y="hd2"/>
              </a:cxn>
              <a:cxn ang="5400000">
                <a:pos x="wd2" y="hd2"/>
              </a:cxn>
              <a:cxn ang="10800000">
                <a:pos x="wd2" y="hd2"/>
              </a:cxn>
              <a:cxn ang="16200000">
                <a:pos x="wd2" y="hd2"/>
              </a:cxn>
            </a:cxnLst>
            <a:rect l="0" t="0" r="r" b="b"/>
            <a:pathLst>
              <a:path w="21600" h="21600"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7" name="4."/>
          <p:cNvSpPr txBox="1"/>
          <p:nvPr/>
        </p:nvSpPr>
        <p:spPr>
          <a:xfrm>
            <a:off x="7779447" y="1961514"/>
            <a:ext cx="499817" cy="574709"/>
          </a:xfrm>
          <a:prstGeom prst="rect">
            <a:avLst/>
          </a:prstGeom>
          <a:ln w="12700">
            <a:miter lim="400000"/>
          </a:ln>
        </p:spPr>
        <p:txBody>
          <a:bodyPr wrap="none" lIns="25400" tIns="25400" rIns="25400" bIns="25400" anchor="ctr">
            <a:spAutoFit/>
          </a:bodyPr>
          <a:lstStyle>
            <a:lvl1pPr>
              <a:lnSpc>
                <a:spcPct val="80000"/>
              </a:lnSpc>
              <a:spcBef>
                <a:spcPts val="0"/>
              </a:spcBef>
              <a:defRPr sz="8500" b="1" spc="-17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4250"/>
              <a:t>4.</a:t>
            </a:r>
          </a:p>
        </p:txBody>
      </p:sp>
      <p:sp>
        <p:nvSpPr>
          <p:cNvPr id="248" name="形状"/>
          <p:cNvSpPr/>
          <p:nvPr/>
        </p:nvSpPr>
        <p:spPr>
          <a:xfrm>
            <a:off x="6785769" y="3114659"/>
            <a:ext cx="4115330" cy="1447602"/>
          </a:xfrm>
          <a:custGeom>
            <a:avLst/>
            <a:gdLst/>
            <a:ahLst/>
            <a:cxnLst>
              <a:cxn ang="0">
                <a:pos x="wd2" y="hd2"/>
              </a:cxn>
              <a:cxn ang="5400000">
                <a:pos x="wd2" y="hd2"/>
              </a:cxn>
              <a:cxn ang="10800000">
                <a:pos x="wd2" y="hd2"/>
              </a:cxn>
              <a:cxn ang="16200000">
                <a:pos x="wd2" y="hd2"/>
              </a:cxn>
            </a:cxnLst>
            <a:rect l="0" t="0" r="r" b="b"/>
            <a:pathLst>
              <a:path w="21600" h="21600" extrusionOk="0">
                <a:moveTo>
                  <a:pt x="19742" y="0"/>
                </a:moveTo>
                <a:lnTo>
                  <a:pt x="19741" y="3"/>
                </a:lnTo>
                <a:lnTo>
                  <a:pt x="3025" y="3"/>
                </a:lnTo>
                <a:lnTo>
                  <a:pt x="3024" y="3"/>
                </a:lnTo>
                <a:lnTo>
                  <a:pt x="0" y="10801"/>
                </a:lnTo>
                <a:lnTo>
                  <a:pt x="3024" y="21600"/>
                </a:lnTo>
                <a:lnTo>
                  <a:pt x="3025" y="21600"/>
                </a:lnTo>
                <a:lnTo>
                  <a:pt x="19742" y="21600"/>
                </a:lnTo>
                <a:lnTo>
                  <a:pt x="19757" y="21600"/>
                </a:lnTo>
                <a:lnTo>
                  <a:pt x="19757" y="21547"/>
                </a:lnTo>
                <a:lnTo>
                  <a:pt x="21600" y="14968"/>
                </a:lnTo>
                <a:lnTo>
                  <a:pt x="21600" y="6635"/>
                </a:lnTo>
                <a:lnTo>
                  <a:pt x="19757" y="53"/>
                </a:lnTo>
                <a:lnTo>
                  <a:pt x="19757" y="3"/>
                </a:lnTo>
                <a:lnTo>
                  <a:pt x="19743" y="3"/>
                </a:lnTo>
                <a:lnTo>
                  <a:pt x="19742" y="0"/>
                </a:lnTo>
                <a:close/>
              </a:path>
            </a:pathLst>
          </a:custGeom>
          <a:solidFill>
            <a:srgbClr val="FFCC00">
              <a:alpha val="40000"/>
            </a:srgbClr>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49" name="数据存储"/>
          <p:cNvSpPr txBox="1"/>
          <p:nvPr/>
        </p:nvSpPr>
        <p:spPr>
          <a:xfrm>
            <a:off x="8586324" y="3266498"/>
            <a:ext cx="740716" cy="223651"/>
          </a:xfrm>
          <a:prstGeom prst="rect">
            <a:avLst/>
          </a:prstGeom>
          <a:ln w="12700">
            <a:miter lim="400000"/>
          </a:ln>
        </p:spPr>
        <p:txBody>
          <a:bodyPr wrap="none" lIns="25400" tIns="25400" rIns="25400" bIns="25400" anchor="ctr">
            <a:spAutoFit/>
          </a:bodyPr>
          <a:lstStyle>
            <a:lvl1pPr>
              <a:lnSpc>
                <a:spcPct val="80000"/>
              </a:lnSpc>
              <a:spcBef>
                <a:spcPts val="0"/>
              </a:spcBef>
              <a:defRPr sz="2800" spc="-56">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数据存储</a:t>
            </a:r>
          </a:p>
        </p:txBody>
      </p:sp>
      <p:sp>
        <p:nvSpPr>
          <p:cNvPr id="250" name="⾃管理数据存储，不依赖其他组件…"/>
          <p:cNvSpPr txBox="1"/>
          <p:nvPr/>
        </p:nvSpPr>
        <p:spPr>
          <a:xfrm>
            <a:off x="8602490" y="3504421"/>
            <a:ext cx="2053767" cy="959237"/>
          </a:xfrm>
          <a:prstGeom prst="rect">
            <a:avLst/>
          </a:prstGeom>
          <a:ln w="12700">
            <a:miter lim="400000"/>
          </a:ln>
        </p:spPr>
        <p:txBody>
          <a:bodyPr wrap="none" lIns="25400" tIns="25400" rIns="25400" bIns="25400" anchor="ctr">
            <a:spAutoFit/>
          </a:bodyPr>
          <a:lstStyle/>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⾃管理数据存储，不依赖其他组件</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主键索引/⼆级索引</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数据集分⽚(sharding)</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数据分区(partition)</a:t>
            </a:r>
          </a:p>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数据容灾和TTL⽀持</a:t>
            </a:r>
          </a:p>
        </p:txBody>
      </p:sp>
      <p:sp>
        <p:nvSpPr>
          <p:cNvPr id="251" name="三角形"/>
          <p:cNvSpPr/>
          <p:nvPr/>
        </p:nvSpPr>
        <p:spPr>
          <a:xfrm rot="16200000">
            <a:off x="10435958" y="3646789"/>
            <a:ext cx="562881" cy="3621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2" name="立方体"/>
          <p:cNvSpPr/>
          <p:nvPr/>
        </p:nvSpPr>
        <p:spPr>
          <a:xfrm rot="13500000">
            <a:off x="7250660" y="3336810"/>
            <a:ext cx="1003301" cy="1003301"/>
          </a:xfrm>
          <a:custGeom>
            <a:avLst/>
            <a:gdLst/>
            <a:ahLst/>
            <a:cxnLst>
              <a:cxn ang="0">
                <a:pos x="wd2" y="hd2"/>
              </a:cxn>
              <a:cxn ang="5400000">
                <a:pos x="wd2" y="hd2"/>
              </a:cxn>
              <a:cxn ang="10800000">
                <a:pos x="wd2" y="hd2"/>
              </a:cxn>
              <a:cxn ang="16200000">
                <a:pos x="wd2" y="hd2"/>
              </a:cxn>
            </a:cxnLst>
            <a:rect l="0" t="0" r="r" b="b"/>
            <a:pathLst>
              <a:path w="21600" h="21600"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3" name="5."/>
          <p:cNvSpPr txBox="1"/>
          <p:nvPr/>
        </p:nvSpPr>
        <p:spPr>
          <a:xfrm>
            <a:off x="7779447" y="3646066"/>
            <a:ext cx="499817" cy="574709"/>
          </a:xfrm>
          <a:prstGeom prst="rect">
            <a:avLst/>
          </a:prstGeom>
          <a:ln w="12700">
            <a:miter lim="400000"/>
          </a:ln>
        </p:spPr>
        <p:txBody>
          <a:bodyPr wrap="none" lIns="25400" tIns="25400" rIns="25400" bIns="25400" anchor="ctr">
            <a:spAutoFit/>
          </a:bodyPr>
          <a:lstStyle>
            <a:lvl1pPr>
              <a:lnSpc>
                <a:spcPct val="80000"/>
              </a:lnSpc>
              <a:spcBef>
                <a:spcPts val="0"/>
              </a:spcBef>
              <a:defRPr sz="8500" b="1" spc="-17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4250"/>
              <a:t>5.</a:t>
            </a:r>
          </a:p>
        </p:txBody>
      </p:sp>
      <p:sp>
        <p:nvSpPr>
          <p:cNvPr id="254" name="形状"/>
          <p:cNvSpPr/>
          <p:nvPr/>
        </p:nvSpPr>
        <p:spPr>
          <a:xfrm>
            <a:off x="6785769" y="4763307"/>
            <a:ext cx="4115330" cy="1447602"/>
          </a:xfrm>
          <a:custGeom>
            <a:avLst/>
            <a:gdLst/>
            <a:ahLst/>
            <a:cxnLst>
              <a:cxn ang="0">
                <a:pos x="wd2" y="hd2"/>
              </a:cxn>
              <a:cxn ang="5400000">
                <a:pos x="wd2" y="hd2"/>
              </a:cxn>
              <a:cxn ang="10800000">
                <a:pos x="wd2" y="hd2"/>
              </a:cxn>
              <a:cxn ang="16200000">
                <a:pos x="wd2" y="hd2"/>
              </a:cxn>
            </a:cxnLst>
            <a:rect l="0" t="0" r="r" b="b"/>
            <a:pathLst>
              <a:path w="21600" h="21600" extrusionOk="0">
                <a:moveTo>
                  <a:pt x="19742" y="0"/>
                </a:moveTo>
                <a:lnTo>
                  <a:pt x="19741" y="3"/>
                </a:lnTo>
                <a:lnTo>
                  <a:pt x="3025" y="3"/>
                </a:lnTo>
                <a:lnTo>
                  <a:pt x="3024" y="3"/>
                </a:lnTo>
                <a:lnTo>
                  <a:pt x="0" y="10801"/>
                </a:lnTo>
                <a:lnTo>
                  <a:pt x="3024" y="21600"/>
                </a:lnTo>
                <a:lnTo>
                  <a:pt x="3025" y="21600"/>
                </a:lnTo>
                <a:lnTo>
                  <a:pt x="19742" y="21600"/>
                </a:lnTo>
                <a:lnTo>
                  <a:pt x="19757" y="21600"/>
                </a:lnTo>
                <a:lnTo>
                  <a:pt x="19757" y="21547"/>
                </a:lnTo>
                <a:lnTo>
                  <a:pt x="21600" y="14968"/>
                </a:lnTo>
                <a:lnTo>
                  <a:pt x="21600" y="6635"/>
                </a:lnTo>
                <a:lnTo>
                  <a:pt x="19757" y="53"/>
                </a:lnTo>
                <a:lnTo>
                  <a:pt x="19757" y="3"/>
                </a:lnTo>
                <a:lnTo>
                  <a:pt x="19743" y="3"/>
                </a:lnTo>
                <a:lnTo>
                  <a:pt x="19742" y="0"/>
                </a:lnTo>
                <a:close/>
              </a:path>
            </a:pathLst>
          </a:custGeom>
          <a:solidFill>
            <a:srgbClr val="FFCC00">
              <a:alpha val="40000"/>
            </a:srgbClr>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5" name="性能卓越"/>
          <p:cNvSpPr txBox="1"/>
          <p:nvPr/>
        </p:nvSpPr>
        <p:spPr>
          <a:xfrm>
            <a:off x="8586324" y="4915146"/>
            <a:ext cx="740716" cy="223651"/>
          </a:xfrm>
          <a:prstGeom prst="rect">
            <a:avLst/>
          </a:prstGeom>
          <a:ln w="12700">
            <a:miter lim="400000"/>
          </a:ln>
        </p:spPr>
        <p:txBody>
          <a:bodyPr wrap="none" lIns="25400" tIns="25400" rIns="25400" bIns="25400" anchor="ctr">
            <a:spAutoFit/>
          </a:bodyPr>
          <a:lstStyle>
            <a:lvl1pPr>
              <a:lnSpc>
                <a:spcPct val="80000"/>
              </a:lnSpc>
              <a:spcBef>
                <a:spcPts val="0"/>
              </a:spcBef>
              <a:defRPr sz="2800" spc="-56">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1400"/>
              <a:t>性能卓越</a:t>
            </a:r>
          </a:p>
        </p:txBody>
      </p:sp>
      <p:sp>
        <p:nvSpPr>
          <p:cNvPr id="256" name="⽆论是查询还是写⼊ 性能极其卓越"/>
          <p:cNvSpPr txBox="1"/>
          <p:nvPr/>
        </p:nvSpPr>
        <p:spPr>
          <a:xfrm>
            <a:off x="8602490" y="5284489"/>
            <a:ext cx="1314334" cy="405239"/>
          </a:xfrm>
          <a:prstGeom prst="rect">
            <a:avLst/>
          </a:prstGeom>
          <a:ln w="12700">
            <a:miter lim="400000"/>
          </a:ln>
        </p:spPr>
        <p:txBody>
          <a:bodyPr wrap="none" lIns="25400" tIns="25400" rIns="25400" bIns="25400" anchor="ctr">
            <a:spAutoFit/>
          </a:bodyPr>
          <a:lstStyle/>
          <a:p>
            <a:pPr marL="152400" indent="-152400">
              <a:lnSpc>
                <a:spcPct val="120000"/>
              </a:lnSpc>
              <a:buSzPct val="123000"/>
              <a:buChar char="•"/>
              <a:defRPr sz="2000" spc="-39">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000"/>
              <a:t>⽆论是查询还是写⼊</a:t>
            </a:r>
            <a:br>
              <a:rPr sz="1000"/>
            </a:br>
            <a:r>
              <a:rPr sz="1000"/>
              <a:t>性能极其卓越</a:t>
            </a:r>
          </a:p>
        </p:txBody>
      </p:sp>
      <p:sp>
        <p:nvSpPr>
          <p:cNvPr id="257" name="三角形"/>
          <p:cNvSpPr/>
          <p:nvPr/>
        </p:nvSpPr>
        <p:spPr>
          <a:xfrm rot="16200000">
            <a:off x="10435958" y="5295437"/>
            <a:ext cx="562881" cy="3621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8" name="立方体"/>
          <p:cNvSpPr/>
          <p:nvPr/>
        </p:nvSpPr>
        <p:spPr>
          <a:xfrm rot="13500000">
            <a:off x="7250660" y="4985484"/>
            <a:ext cx="1003301" cy="1003301"/>
          </a:xfrm>
          <a:custGeom>
            <a:avLst/>
            <a:gdLst/>
            <a:ahLst/>
            <a:cxnLst>
              <a:cxn ang="0">
                <a:pos x="wd2" y="hd2"/>
              </a:cxn>
              <a:cxn ang="5400000">
                <a:pos x="wd2" y="hd2"/>
              </a:cxn>
              <a:cxn ang="10800000">
                <a:pos x="wd2" y="hd2"/>
              </a:cxn>
              <a:cxn ang="16200000">
                <a:pos x="wd2" y="hd2"/>
              </a:cxn>
            </a:cxnLst>
            <a:rect l="0" t="0" r="r" b="b"/>
            <a:pathLst>
              <a:path w="21600" h="21600"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9" name="6."/>
          <p:cNvSpPr txBox="1"/>
          <p:nvPr/>
        </p:nvSpPr>
        <p:spPr>
          <a:xfrm>
            <a:off x="7779447" y="5294741"/>
            <a:ext cx="499817" cy="574709"/>
          </a:xfrm>
          <a:prstGeom prst="rect">
            <a:avLst/>
          </a:prstGeom>
          <a:ln w="12700">
            <a:miter lim="400000"/>
          </a:ln>
        </p:spPr>
        <p:txBody>
          <a:bodyPr wrap="none" lIns="25400" tIns="25400" rIns="25400" bIns="25400" anchor="ctr">
            <a:spAutoFit/>
          </a:bodyPr>
          <a:lstStyle>
            <a:lvl1pPr>
              <a:lnSpc>
                <a:spcPct val="80000"/>
              </a:lnSpc>
              <a:spcBef>
                <a:spcPts val="0"/>
              </a:spcBef>
              <a:defRPr sz="8500" b="1" spc="-17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4250"/>
              <a:t>6.</a:t>
            </a:r>
          </a:p>
        </p:txBody>
      </p:sp>
      <p:sp>
        <p:nvSpPr>
          <p:cNvPr id="40" name="TextBox 4">
            <a:extLst>
              <a:ext uri="{FF2B5EF4-FFF2-40B4-BE49-F238E27FC236}">
                <a16:creationId xmlns:a16="http://schemas.microsoft.com/office/drawing/2014/main" id="{3F57FB15-CBA3-B14E-87D2-E4780ECBC2C5}"/>
              </a:ext>
            </a:extLst>
          </p:cNvPr>
          <p:cNvSpPr txBox="1">
            <a:spLocks noChangeArrowheads="1"/>
          </p:cNvSpPr>
          <p:nvPr/>
        </p:nvSpPr>
        <p:spPr bwMode="auto">
          <a:xfrm>
            <a:off x="1512000" y="6189675"/>
            <a:ext cx="1050793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官网</a:t>
            </a:r>
            <a:r>
              <a:rPr lang="en-US" altLang="zh-CN" sz="2000" dirty="0">
                <a:latin typeface="微软雅黑" panose="020B0503020204020204" pitchFamily="34" charset="-122"/>
                <a:ea typeface="微软雅黑" panose="020B0503020204020204" pitchFamily="34" charset="-122"/>
              </a:rPr>
              <a:t>: </a:t>
            </a:r>
            <a:r>
              <a:rPr lang="en-US" altLang="zh-CN" sz="2000" dirty="0" err="1"/>
              <a:t>ClickHouse</a:t>
            </a:r>
            <a:r>
              <a:rPr lang="zh-CN" altLang="en-US" sz="2000" dirty="0"/>
              <a:t>是一个开源的面向列式数据的数据库管理系统，</a:t>
            </a:r>
            <a:endParaRPr lang="en-US" altLang="zh-CN" sz="2000" dirty="0"/>
          </a:p>
          <a:p>
            <a:pPr eaLnBrk="1" hangingPunct="1"/>
            <a:r>
              <a:rPr lang="en-US" altLang="zh-CN" sz="2000" dirty="0"/>
              <a:t>         </a:t>
            </a:r>
            <a:r>
              <a:rPr lang="zh-CN" altLang="en-US" sz="2000" dirty="0"/>
              <a:t>能够使用</a:t>
            </a:r>
            <a:r>
              <a:rPr lang="en-US" altLang="zh-CN" sz="2000" dirty="0"/>
              <a:t>SQL</a:t>
            </a:r>
            <a:r>
              <a:rPr lang="zh-CN" altLang="en-US" sz="2000" dirty="0"/>
              <a:t>查询并且生成实时数据报告。</a:t>
            </a:r>
            <a:endParaRPr lang="en-US" altLang="zh-CN" sz="2000" dirty="0"/>
          </a:p>
          <a:p>
            <a:pPr eaLnBrk="1" hangingPunct="1"/>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597424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对于OLAP环境行式数据库与列式数据库之查询对比"/>
          <p:cNvSpPr txBox="1"/>
          <p:nvPr/>
        </p:nvSpPr>
        <p:spPr>
          <a:xfrm>
            <a:off x="949537" y="684347"/>
            <a:ext cx="9797490" cy="482183"/>
          </a:xfrm>
          <a:prstGeom prst="rect">
            <a:avLst/>
          </a:prstGeom>
          <a:ln w="12700">
            <a:miter lim="400000"/>
          </a:ln>
        </p:spPr>
        <p:txBody>
          <a:bodyPr wrap="none" lIns="25400" tIns="25400" rIns="25400" bIns="25400" anchor="ctr">
            <a:spAutoFit/>
          </a:bodyPr>
          <a:lstStyle>
            <a:lvl1pPr>
              <a:lnSpc>
                <a:spcPct val="80000"/>
              </a:lnSpc>
              <a:spcBef>
                <a:spcPts val="0"/>
              </a:spcBef>
              <a:defRPr sz="7000" spc="-140">
                <a:latin typeface="Microsoft YaHei UI Semibold" panose="020B0502040204020203" charset="-122"/>
                <a:ea typeface="Microsoft YaHei UI Semibold" panose="020B0502040204020203" charset="-122"/>
                <a:cs typeface="Microsoft YaHei UI Semibold" panose="020B0502040204020203" charset="-122"/>
                <a:sym typeface="Microsoft YaHei UI Semibold" panose="020B0502040204020203" charset="-122"/>
              </a:defRPr>
            </a:lvl1pPr>
          </a:lstStyle>
          <a:p>
            <a:r>
              <a:rPr sz="3500"/>
              <a:t>对于OLAP环境行式数据库与列式数据库之查询对比</a:t>
            </a:r>
          </a:p>
        </p:txBody>
      </p:sp>
      <p:sp>
        <p:nvSpPr>
          <p:cNvPr id="262" name="矩形"/>
          <p:cNvSpPr/>
          <p:nvPr/>
        </p:nvSpPr>
        <p:spPr>
          <a:xfrm>
            <a:off x="633790" y="639687"/>
            <a:ext cx="190501" cy="571501"/>
          </a:xfrm>
          <a:prstGeom prst="rect">
            <a:avLst/>
          </a:prstGeom>
          <a:solidFill>
            <a:srgbClr val="FFCC00"/>
          </a:solidFill>
          <a:ln w="12700">
            <a:miter lim="400000"/>
          </a:ln>
        </p:spPr>
        <p:txBody>
          <a:bodyPr lIns="25400" tIns="25400" rIns="25400" bIns="25400" anchor="ctr"/>
          <a:lstStyle/>
          <a:p>
            <a:pPr algn="ct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4" name="行式"/>
          <p:cNvSpPr txBox="1"/>
          <p:nvPr/>
        </p:nvSpPr>
        <p:spPr>
          <a:xfrm>
            <a:off x="2728278" y="3311525"/>
            <a:ext cx="467995" cy="321310"/>
          </a:xfrm>
          <a:prstGeom prst="rect">
            <a:avLst/>
          </a:prstGeom>
          <a:noFill/>
          <a:ln w="12700" cap="flat">
            <a:noFill/>
            <a:miter lim="400000"/>
          </a:ln>
          <a:effectLst/>
        </p:spPr>
        <p:txBody>
          <a:bodyPr wrap="square" lIns="25400" tIns="25400" rIns="25400" bIns="25400" numCol="1" anchor="ctr">
            <a:noAutofit/>
          </a:bodyPr>
          <a:lstStyle>
            <a:lvl1pPr>
              <a:lnSpc>
                <a:spcPct val="80000"/>
              </a:lnSpc>
              <a:spcBef>
                <a:spcPts val="0"/>
              </a:spcBef>
              <a:defRPr sz="3200" spc="-64">
                <a:solidFill>
                  <a:srgbClr val="F14600"/>
                </a:solidFill>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600"/>
              <a:t>行式</a:t>
            </a:r>
          </a:p>
        </p:txBody>
      </p:sp>
      <p:sp>
        <p:nvSpPr>
          <p:cNvPr id="267" name="列式"/>
          <p:cNvSpPr txBox="1"/>
          <p:nvPr/>
        </p:nvSpPr>
        <p:spPr>
          <a:xfrm>
            <a:off x="8282623" y="3311525"/>
            <a:ext cx="525145" cy="321310"/>
          </a:xfrm>
          <a:prstGeom prst="rect">
            <a:avLst/>
          </a:prstGeom>
          <a:noFill/>
          <a:ln w="12700" cap="flat">
            <a:noFill/>
            <a:miter lim="400000"/>
          </a:ln>
          <a:effectLst/>
        </p:spPr>
        <p:txBody>
          <a:bodyPr wrap="square" lIns="25400" tIns="25400" rIns="25400" bIns="25400" numCol="1" anchor="ctr">
            <a:noAutofit/>
          </a:bodyPr>
          <a:lstStyle>
            <a:lvl1pPr>
              <a:lnSpc>
                <a:spcPct val="80000"/>
              </a:lnSpc>
              <a:spcBef>
                <a:spcPts val="0"/>
              </a:spcBef>
              <a:defRPr sz="3200" spc="-64">
                <a:solidFill>
                  <a:srgbClr val="F14600"/>
                </a:solidFill>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600"/>
              <a:t>列式</a:t>
            </a:r>
          </a:p>
        </p:txBody>
      </p:sp>
      <p:sp>
        <p:nvSpPr>
          <p:cNvPr id="269" name="看到差别了么？下面将详细介绍为什么会发生这种情况"/>
          <p:cNvSpPr txBox="1"/>
          <p:nvPr/>
        </p:nvSpPr>
        <p:spPr>
          <a:xfrm>
            <a:off x="623358" y="3762069"/>
            <a:ext cx="4667945" cy="282129"/>
          </a:xfrm>
          <a:prstGeom prst="rect">
            <a:avLst/>
          </a:prstGeom>
          <a:ln w="12700">
            <a:miter lim="400000"/>
          </a:ln>
        </p:spPr>
        <p:txBody>
          <a:bodyPr wrap="none" lIns="25400" tIns="25400" rIns="25400" bIns="25400" anchor="ctr">
            <a:spAutoFit/>
          </a:bodyPr>
          <a:lstStyle>
            <a:lvl1pPr>
              <a:defRPr sz="3000" b="1">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500"/>
              <a:t>看到差别了么？下面将详细介绍为什么会发生这种情况</a:t>
            </a:r>
          </a:p>
        </p:txBody>
      </p:sp>
      <p:sp>
        <p:nvSpPr>
          <p:cNvPr id="270" name="输入/输出"/>
          <p:cNvSpPr txBox="1"/>
          <p:nvPr/>
        </p:nvSpPr>
        <p:spPr>
          <a:xfrm>
            <a:off x="623358" y="4218497"/>
            <a:ext cx="846386" cy="266740"/>
          </a:xfrm>
          <a:prstGeom prst="rect">
            <a:avLst/>
          </a:prstGeom>
          <a:ln w="12700">
            <a:miter lim="400000"/>
          </a:ln>
        </p:spPr>
        <p:txBody>
          <a:bodyPr wrap="none" lIns="25400" tIns="25400" rIns="25400" bIns="25400" anchor="ctr">
            <a:spAutoFit/>
          </a:bodyPr>
          <a:lstStyle>
            <a:lvl1pPr>
              <a:defRPr sz="2800">
                <a:solidFill>
                  <a:srgbClr val="F14600"/>
                </a:solidFill>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400"/>
              <a:t>输入/输出</a:t>
            </a:r>
          </a:p>
        </p:txBody>
      </p:sp>
      <p:sp>
        <p:nvSpPr>
          <p:cNvPr id="271" name="针对分析类查询，通常只需要读取表的一小部分列。在列式数据库中你可以只读取你需要的数据。例如，如果只需要读取100列中的5列，这将帮助你最少减少20倍的I/O消耗。…"/>
          <p:cNvSpPr txBox="1"/>
          <p:nvPr/>
        </p:nvSpPr>
        <p:spPr>
          <a:xfrm>
            <a:off x="623358" y="4623071"/>
            <a:ext cx="5596081" cy="1542025"/>
          </a:xfrm>
          <a:prstGeom prst="rect">
            <a:avLst/>
          </a:prstGeom>
          <a:ln w="12700">
            <a:miter lim="400000"/>
          </a:ln>
        </p:spPr>
        <p:txBody>
          <a:bodyPr lIns="25400" tIns="25400" rIns="25400" bIns="25400" anchor="ctr">
            <a:spAutoFit/>
          </a:bodyPr>
          <a:lstStyle/>
          <a:p>
            <a:pPr marL="222250" indent="-222250">
              <a:lnSpc>
                <a:spcPct val="120000"/>
              </a:lnSpc>
              <a:spcBef>
                <a:spcPts val="700"/>
              </a:spcBef>
              <a:buSzPct val="100000"/>
              <a:buAutoNum type="arabicPeriod"/>
              <a:defRPr sz="2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200" dirty="0"/>
              <a:t>针对分析类查询，通常只需要读取表的一小部分列。在列式数据库中你可以只读取你需要的数据。例如，如果只需要读取100列中的5列，这将帮助你最少减少20倍的I/</a:t>
            </a:r>
            <a:r>
              <a:rPr sz="1200" dirty="0" err="1"/>
              <a:t>O消耗</a:t>
            </a:r>
            <a:r>
              <a:rPr sz="1200" dirty="0"/>
              <a:t>。</a:t>
            </a:r>
          </a:p>
          <a:p>
            <a:pPr marL="222250" indent="-222250">
              <a:lnSpc>
                <a:spcPct val="120000"/>
              </a:lnSpc>
              <a:spcBef>
                <a:spcPts val="700"/>
              </a:spcBef>
              <a:buSzPct val="100000"/>
              <a:buAutoNum type="arabicPeriod"/>
              <a:defRPr sz="2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200" dirty="0" err="1"/>
              <a:t>由于数据总是打包成批量读取的，所以压缩是非常容易的。同时数据按列分别存储这也更容易压缩。这进一步降低了I</a:t>
            </a:r>
            <a:r>
              <a:rPr sz="1200" dirty="0"/>
              <a:t>/</a:t>
            </a:r>
            <a:r>
              <a:rPr sz="1200" dirty="0" err="1"/>
              <a:t>O的体积</a:t>
            </a:r>
            <a:r>
              <a:rPr sz="1200" dirty="0"/>
              <a:t>。</a:t>
            </a:r>
          </a:p>
          <a:p>
            <a:pPr marL="222250" indent="-222250">
              <a:lnSpc>
                <a:spcPct val="120000"/>
              </a:lnSpc>
              <a:spcBef>
                <a:spcPts val="700"/>
              </a:spcBef>
              <a:buSzPct val="100000"/>
              <a:buAutoNum type="arabicPeriod"/>
              <a:defRPr sz="2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pPr>
            <a:r>
              <a:rPr sz="1200" dirty="0" err="1"/>
              <a:t>由于I</a:t>
            </a:r>
            <a:r>
              <a:rPr sz="1200" dirty="0"/>
              <a:t>/</a:t>
            </a:r>
            <a:r>
              <a:rPr sz="1200" dirty="0" err="1"/>
              <a:t>O的降低，这将帮助更多的数据被系统缓存</a:t>
            </a:r>
            <a:r>
              <a:rPr sz="1200" dirty="0"/>
              <a:t>。</a:t>
            </a:r>
          </a:p>
        </p:txBody>
      </p:sp>
      <p:sp>
        <p:nvSpPr>
          <p:cNvPr id="272" name="CPU"/>
          <p:cNvSpPr txBox="1"/>
          <p:nvPr/>
        </p:nvSpPr>
        <p:spPr>
          <a:xfrm>
            <a:off x="6719358" y="4218497"/>
            <a:ext cx="469680" cy="266740"/>
          </a:xfrm>
          <a:prstGeom prst="rect">
            <a:avLst/>
          </a:prstGeom>
          <a:ln w="12700">
            <a:miter lim="400000"/>
          </a:ln>
        </p:spPr>
        <p:txBody>
          <a:bodyPr wrap="none" lIns="25400" tIns="25400" rIns="25400" bIns="25400" anchor="ctr">
            <a:spAutoFit/>
          </a:bodyPr>
          <a:lstStyle>
            <a:lvl1pPr>
              <a:defRPr sz="2800">
                <a:solidFill>
                  <a:srgbClr val="F14600"/>
                </a:solidFill>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400"/>
              <a:t>CPU </a:t>
            </a:r>
          </a:p>
        </p:txBody>
      </p:sp>
      <p:sp>
        <p:nvSpPr>
          <p:cNvPr id="273" name="由于执行一个查询需要处理大量的行，因此在整个向量上执行所有操作将比在每一行上执行所有操作更加高效。同时这将有助于实现一个几乎没有调用成本的查询引擎。如果你不这样做，使用任何一个机械硬盘，查询引擎都不可避免的停止CPU进行等待。所以，在数据按列存储并且按列执行是很有意义的。"/>
          <p:cNvSpPr txBox="1"/>
          <p:nvPr/>
        </p:nvSpPr>
        <p:spPr>
          <a:xfrm>
            <a:off x="6719358" y="4609008"/>
            <a:ext cx="4855922" cy="1140890"/>
          </a:xfrm>
          <a:prstGeom prst="rect">
            <a:avLst/>
          </a:prstGeom>
          <a:ln w="12700">
            <a:miter lim="400000"/>
          </a:ln>
        </p:spPr>
        <p:txBody>
          <a:bodyPr lIns="25400" tIns="25400" rIns="25400" bIns="25400" anchor="ctr">
            <a:spAutoFit/>
          </a:bodyPr>
          <a:lstStyle>
            <a:lvl1pPr>
              <a:lnSpc>
                <a:spcPct val="120000"/>
              </a:lnSpc>
              <a:spcBef>
                <a:spcPts val="2400"/>
              </a:spcBef>
              <a:defRPr sz="2400">
                <a:latin typeface="Microsoft YaHei UI" panose="020B0503020204020204" charset="-122"/>
                <a:ea typeface="Microsoft YaHei UI" panose="020B0503020204020204" charset="-122"/>
                <a:cs typeface="Microsoft YaHei UI" panose="020B0503020204020204" charset="-122"/>
                <a:sym typeface="Microsoft YaHei UI" panose="020B0503020204020204" charset="-122"/>
              </a:defRPr>
            </a:lvl1pPr>
          </a:lstStyle>
          <a:p>
            <a:r>
              <a:rPr sz="1200"/>
              <a:t>由于执行一个查询需要处理大量的行，因此在整个向量上执行所有操作将比在每一行上执行所有操作更加高效。同时这将有助于实现一个几乎没有调用成本的查询引擎。如果你不这样做，使用任何一个机械硬盘，查询引擎都不可避免的停止CPU进行等待。所以，在数据按列存储并且按列执行是很有意义的。</a:t>
            </a:r>
          </a:p>
        </p:txBody>
      </p:sp>
      <p:pic>
        <p:nvPicPr>
          <p:cNvPr id="3" name="图片 2" descr="column-oriented"/>
          <p:cNvPicPr>
            <a:picLocks noChangeAspect="1"/>
          </p:cNvPicPr>
          <p:nvPr/>
        </p:nvPicPr>
        <p:blipFill>
          <a:blip r:embed="rId2"/>
          <a:stretch>
            <a:fillRect/>
          </a:stretch>
        </p:blipFill>
        <p:spPr>
          <a:xfrm>
            <a:off x="6852603" y="1477645"/>
            <a:ext cx="4316095" cy="1767840"/>
          </a:xfrm>
          <a:prstGeom prst="rect">
            <a:avLst/>
          </a:prstGeom>
        </p:spPr>
      </p:pic>
      <p:pic>
        <p:nvPicPr>
          <p:cNvPr id="4" name="图片 3" descr="ae6ig-ut7uu"/>
          <p:cNvPicPr>
            <a:picLocks noChangeAspect="1"/>
          </p:cNvPicPr>
          <p:nvPr/>
        </p:nvPicPr>
        <p:blipFill>
          <a:blip r:embed="rId3"/>
          <a:stretch>
            <a:fillRect/>
          </a:stretch>
        </p:blipFill>
        <p:spPr>
          <a:xfrm>
            <a:off x="1390015" y="1334453"/>
            <a:ext cx="4627245" cy="1895158"/>
          </a:xfrm>
          <a:prstGeom prst="rect">
            <a:avLst/>
          </a:prstGeom>
        </p:spPr>
      </p:pic>
    </p:spTree>
    <p:extLst>
      <p:ext uri="{BB962C8B-B14F-4D97-AF65-F5344CB8AC3E}">
        <p14:creationId xmlns:p14="http://schemas.microsoft.com/office/powerpoint/2010/main" val="79496176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65C21C-3391-ED40-9853-A821231DF6F1}"/>
              </a:ext>
            </a:extLst>
          </p:cNvPr>
          <p:cNvSpPr>
            <a:spLocks noGrp="1"/>
          </p:cNvSpPr>
          <p:nvPr>
            <p:ph type="title"/>
          </p:nvPr>
        </p:nvSpPr>
        <p:spPr/>
        <p:txBody>
          <a:bodyPr/>
          <a:lstStyle/>
          <a:p>
            <a:r>
              <a:rPr kumimoji="1" lang="zh-CN" altLang="en-US" dirty="0"/>
              <a:t>数据有序存储</a:t>
            </a:r>
          </a:p>
        </p:txBody>
      </p:sp>
      <p:sp>
        <p:nvSpPr>
          <p:cNvPr id="3" name="内容占位符 2">
            <a:extLst>
              <a:ext uri="{FF2B5EF4-FFF2-40B4-BE49-F238E27FC236}">
                <a16:creationId xmlns:a16="http://schemas.microsoft.com/office/drawing/2014/main" id="{EC0D1217-4DC5-3643-A450-04F997F0E85A}"/>
              </a:ext>
            </a:extLst>
          </p:cNvPr>
          <p:cNvSpPr>
            <a:spLocks noGrp="1"/>
          </p:cNvSpPr>
          <p:nvPr>
            <p:ph idx="1"/>
          </p:nvPr>
        </p:nvSpPr>
        <p:spPr/>
        <p:txBody>
          <a:bodyPr/>
          <a:lstStyle/>
          <a:p>
            <a:r>
              <a:rPr lang="en" altLang="zh-CN" dirty="0" err="1"/>
              <a:t>ClickHouse</a:t>
            </a:r>
            <a:r>
              <a:rPr lang="zh-CN" altLang="en-US" dirty="0"/>
              <a:t>支持在建表时，指定将数据按照某些列进行</a:t>
            </a:r>
            <a:r>
              <a:rPr lang="en" altLang="zh-CN" dirty="0"/>
              <a:t>sort by</a:t>
            </a:r>
            <a:r>
              <a:rPr lang="zh-CN" altLang="en" dirty="0"/>
              <a:t>。</a:t>
            </a:r>
          </a:p>
          <a:p>
            <a:r>
              <a:rPr lang="zh-CN" altLang="en-US" dirty="0"/>
              <a:t>排序后，保证了相同</a:t>
            </a:r>
            <a:r>
              <a:rPr lang="en" altLang="zh-CN" dirty="0"/>
              <a:t>sort key</a:t>
            </a:r>
            <a:r>
              <a:rPr lang="zh-CN" altLang="en-US" dirty="0"/>
              <a:t>的数据在磁盘上连续存储，且有序摆放。在进行等值、范围查询时，</a:t>
            </a:r>
            <a:r>
              <a:rPr lang="en" altLang="zh-CN" dirty="0"/>
              <a:t>where</a:t>
            </a:r>
            <a:r>
              <a:rPr lang="zh-CN" altLang="en-US" dirty="0"/>
              <a:t>条件命中的数据都紧密存储在一个或若干个连续的</a:t>
            </a:r>
            <a:r>
              <a:rPr lang="en" altLang="zh-CN" dirty="0"/>
              <a:t>Block</a:t>
            </a:r>
            <a:r>
              <a:rPr lang="zh-CN" altLang="en-US" dirty="0"/>
              <a:t>中，而不是分散的存储在任意多个</a:t>
            </a:r>
            <a:r>
              <a:rPr lang="en" altLang="zh-CN" dirty="0"/>
              <a:t>Block</a:t>
            </a:r>
            <a:r>
              <a:rPr lang="zh-CN" altLang="en" dirty="0"/>
              <a:t>， </a:t>
            </a:r>
            <a:r>
              <a:rPr lang="zh-CN" altLang="en-US" dirty="0"/>
              <a:t>大幅减少需要</a:t>
            </a:r>
            <a:r>
              <a:rPr lang="en" altLang="zh-CN" dirty="0"/>
              <a:t>IO</a:t>
            </a:r>
            <a:r>
              <a:rPr lang="zh-CN" altLang="en-US" dirty="0"/>
              <a:t>的</a:t>
            </a:r>
            <a:r>
              <a:rPr lang="en" altLang="zh-CN" dirty="0"/>
              <a:t>block</a:t>
            </a:r>
            <a:r>
              <a:rPr lang="zh-CN" altLang="en-US" dirty="0"/>
              <a:t>数量。另外，连续</a:t>
            </a:r>
            <a:r>
              <a:rPr lang="en" altLang="zh-CN" dirty="0"/>
              <a:t>IO</a:t>
            </a:r>
            <a:r>
              <a:rPr lang="zh-CN" altLang="en-US" dirty="0"/>
              <a:t>也能够充分利用操作系统</a:t>
            </a:r>
            <a:r>
              <a:rPr lang="en" altLang="zh-CN" dirty="0"/>
              <a:t>page cache</a:t>
            </a:r>
            <a:r>
              <a:rPr lang="zh-CN" altLang="en-US" dirty="0"/>
              <a:t>的预取能力，减少</a:t>
            </a:r>
            <a:r>
              <a:rPr lang="en" altLang="zh-CN" dirty="0"/>
              <a:t>page fault</a:t>
            </a:r>
          </a:p>
          <a:p>
            <a:endParaRPr kumimoji="1" lang="zh-CN" altLang="en-US" dirty="0"/>
          </a:p>
        </p:txBody>
      </p:sp>
    </p:spTree>
    <p:extLst>
      <p:ext uri="{BB962C8B-B14F-4D97-AF65-F5344CB8AC3E}">
        <p14:creationId xmlns:p14="http://schemas.microsoft.com/office/powerpoint/2010/main" val="2729285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83720-6685-0A4F-BE41-74635E38E7A2}"/>
              </a:ext>
            </a:extLst>
          </p:cNvPr>
          <p:cNvSpPr>
            <a:spLocks noGrp="1"/>
          </p:cNvSpPr>
          <p:nvPr>
            <p:ph type="title"/>
          </p:nvPr>
        </p:nvSpPr>
        <p:spPr/>
        <p:txBody>
          <a:bodyPr/>
          <a:lstStyle/>
          <a:p>
            <a:r>
              <a:rPr kumimoji="1" lang="zh-CN" altLang="en-US" dirty="0"/>
              <a:t>主键索引</a:t>
            </a:r>
          </a:p>
        </p:txBody>
      </p:sp>
      <p:sp>
        <p:nvSpPr>
          <p:cNvPr id="3" name="内容占位符 2">
            <a:extLst>
              <a:ext uri="{FF2B5EF4-FFF2-40B4-BE49-F238E27FC236}">
                <a16:creationId xmlns:a16="http://schemas.microsoft.com/office/drawing/2014/main" id="{49696FA8-37E2-5F47-B8B3-4895D32AAB40}"/>
              </a:ext>
            </a:extLst>
          </p:cNvPr>
          <p:cNvSpPr>
            <a:spLocks noGrp="1"/>
          </p:cNvSpPr>
          <p:nvPr>
            <p:ph idx="1"/>
          </p:nvPr>
        </p:nvSpPr>
        <p:spPr/>
        <p:txBody>
          <a:bodyPr/>
          <a:lstStyle/>
          <a:p>
            <a:r>
              <a:rPr lang="en" altLang="zh-CN" dirty="0" err="1"/>
              <a:t>ClickHouse</a:t>
            </a:r>
            <a:r>
              <a:rPr lang="zh-CN" altLang="en-US" dirty="0"/>
              <a:t>支持主键索引，它将每列数据按照</a:t>
            </a:r>
            <a:r>
              <a:rPr lang="en" altLang="zh-CN" dirty="0"/>
              <a:t>index granularity</a:t>
            </a:r>
            <a:r>
              <a:rPr lang="zh-CN" altLang="en" dirty="0"/>
              <a:t>（</a:t>
            </a:r>
            <a:r>
              <a:rPr lang="zh-CN" altLang="en-US" dirty="0"/>
              <a:t>默认</a:t>
            </a:r>
            <a:r>
              <a:rPr lang="en-US" altLang="zh-CN" dirty="0"/>
              <a:t>8192</a:t>
            </a:r>
            <a:r>
              <a:rPr lang="zh-CN" altLang="en-US" dirty="0"/>
              <a:t>行）进行划分，每个</a:t>
            </a:r>
            <a:r>
              <a:rPr lang="en" altLang="zh-CN" dirty="0"/>
              <a:t>index granularity</a:t>
            </a:r>
            <a:r>
              <a:rPr lang="zh-CN" altLang="en-US" dirty="0"/>
              <a:t>的开头第一行被称为一个</a:t>
            </a:r>
            <a:r>
              <a:rPr lang="en" altLang="zh-CN" dirty="0"/>
              <a:t>mark</a:t>
            </a:r>
            <a:r>
              <a:rPr lang="zh-CN" altLang="en-US" dirty="0"/>
              <a:t>行。主键索引存储该</a:t>
            </a:r>
            <a:r>
              <a:rPr lang="en" altLang="zh-CN" dirty="0"/>
              <a:t>mark</a:t>
            </a:r>
            <a:r>
              <a:rPr lang="zh-CN" altLang="en-US" dirty="0"/>
              <a:t>行对应的</a:t>
            </a:r>
            <a:r>
              <a:rPr lang="en" altLang="zh-CN" dirty="0"/>
              <a:t>primary key</a:t>
            </a:r>
            <a:r>
              <a:rPr lang="zh-CN" altLang="en-US" dirty="0"/>
              <a:t>的值。</a:t>
            </a:r>
          </a:p>
          <a:p>
            <a:r>
              <a:rPr lang="zh-CN" altLang="en-US" dirty="0"/>
              <a:t>对于</a:t>
            </a:r>
            <a:r>
              <a:rPr lang="en" altLang="zh-CN" dirty="0"/>
              <a:t>where</a:t>
            </a:r>
            <a:r>
              <a:rPr lang="zh-CN" altLang="en-US" dirty="0"/>
              <a:t>条件中含有</a:t>
            </a:r>
            <a:r>
              <a:rPr lang="en" altLang="zh-CN" dirty="0"/>
              <a:t>primary key</a:t>
            </a:r>
            <a:r>
              <a:rPr lang="zh-CN" altLang="en-US" dirty="0"/>
              <a:t>的查询，通过对主键索引进行二分查找，能够直接定位到对应的</a:t>
            </a:r>
            <a:r>
              <a:rPr lang="en" altLang="zh-CN" dirty="0"/>
              <a:t>index granularity</a:t>
            </a:r>
            <a:r>
              <a:rPr lang="zh-CN" altLang="en" dirty="0"/>
              <a:t>，</a:t>
            </a:r>
            <a:r>
              <a:rPr lang="zh-CN" altLang="en-US" dirty="0"/>
              <a:t>避免了全表扫描从而加速查询。</a:t>
            </a:r>
          </a:p>
          <a:p>
            <a:r>
              <a:rPr lang="zh-CN" altLang="en-US" dirty="0"/>
              <a:t>但是值得注意的是：</a:t>
            </a:r>
            <a:r>
              <a:rPr lang="en" altLang="zh-CN" dirty="0" err="1"/>
              <a:t>ClickHouse</a:t>
            </a:r>
            <a:r>
              <a:rPr lang="zh-CN" altLang="en-US" dirty="0"/>
              <a:t>的主键索引与</a:t>
            </a:r>
            <a:r>
              <a:rPr lang="en" altLang="zh-CN" dirty="0"/>
              <a:t>MySQL</a:t>
            </a:r>
            <a:r>
              <a:rPr lang="zh-CN" altLang="en-US" dirty="0"/>
              <a:t>等数据库不同，它并不用于去重，即便</a:t>
            </a:r>
            <a:r>
              <a:rPr lang="en" altLang="zh-CN" dirty="0"/>
              <a:t>primary key</a:t>
            </a:r>
            <a:r>
              <a:rPr lang="zh-CN" altLang="en-US" dirty="0"/>
              <a:t>相同的行，也可以同时存在于数据库中。要想实现去重效果，需要结合具体的表引擎</a:t>
            </a:r>
            <a:r>
              <a:rPr lang="en" altLang="zh-CN" dirty="0" err="1"/>
              <a:t>ReplacingMergeTree</a:t>
            </a:r>
            <a:r>
              <a:rPr lang="zh-CN" altLang="en" dirty="0"/>
              <a:t>、</a:t>
            </a:r>
            <a:r>
              <a:rPr lang="en" altLang="zh-CN" dirty="0" err="1"/>
              <a:t>CollapsingMergeTree</a:t>
            </a:r>
            <a:r>
              <a:rPr lang="zh-CN" altLang="en" dirty="0"/>
              <a:t>、</a:t>
            </a:r>
            <a:r>
              <a:rPr lang="en" altLang="zh-CN" dirty="0" err="1"/>
              <a:t>VersionedCollapsingMergeTree</a:t>
            </a:r>
            <a:r>
              <a:rPr lang="zh-CN" altLang="en-US" dirty="0"/>
              <a:t>实现，我们会在未来的文章系列中再进行详细解读。</a:t>
            </a:r>
          </a:p>
          <a:p>
            <a:endParaRPr kumimoji="1" lang="zh-CN" altLang="en-US" dirty="0"/>
          </a:p>
        </p:txBody>
      </p:sp>
    </p:spTree>
    <p:extLst>
      <p:ext uri="{BB962C8B-B14F-4D97-AF65-F5344CB8AC3E}">
        <p14:creationId xmlns:p14="http://schemas.microsoft.com/office/powerpoint/2010/main" val="2600880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5A69C-FE6B-C948-AF95-0D14CD86B1A2}"/>
              </a:ext>
            </a:extLst>
          </p:cNvPr>
          <p:cNvSpPr>
            <a:spLocks noGrp="1"/>
          </p:cNvSpPr>
          <p:nvPr>
            <p:ph type="title"/>
          </p:nvPr>
        </p:nvSpPr>
        <p:spPr/>
        <p:txBody>
          <a:bodyPr/>
          <a:lstStyle/>
          <a:p>
            <a:r>
              <a:rPr lang="zh-CN" altLang="en-US" b="1" dirty="0"/>
              <a:t>任意列稀疏索引</a:t>
            </a:r>
            <a:br>
              <a:rPr lang="zh-CN" altLang="en-US" b="1" dirty="0"/>
            </a:br>
            <a:endParaRPr kumimoji="1" lang="zh-CN" altLang="en-US" dirty="0"/>
          </a:p>
        </p:txBody>
      </p:sp>
      <p:sp>
        <p:nvSpPr>
          <p:cNvPr id="3" name="内容占位符 2">
            <a:extLst>
              <a:ext uri="{FF2B5EF4-FFF2-40B4-BE49-F238E27FC236}">
                <a16:creationId xmlns:a16="http://schemas.microsoft.com/office/drawing/2014/main" id="{5C1A7C6C-BDFB-D341-BAA3-2831F5BF93E7}"/>
              </a:ext>
            </a:extLst>
          </p:cNvPr>
          <p:cNvSpPr>
            <a:spLocks noGrp="1"/>
          </p:cNvSpPr>
          <p:nvPr>
            <p:ph idx="1"/>
          </p:nvPr>
        </p:nvSpPr>
        <p:spPr/>
        <p:txBody>
          <a:bodyPr/>
          <a:lstStyle/>
          <a:p>
            <a:r>
              <a:rPr lang="en" altLang="zh-CN" dirty="0" err="1"/>
              <a:t>ClickHouse</a:t>
            </a:r>
            <a:r>
              <a:rPr lang="zh-CN" altLang="en-US" dirty="0"/>
              <a:t>支持对任意列创建任意数量的稀疏索引。其中被索引的</a:t>
            </a:r>
            <a:r>
              <a:rPr lang="en" altLang="zh-CN" dirty="0"/>
              <a:t>value</a:t>
            </a:r>
            <a:r>
              <a:rPr lang="zh-CN" altLang="en-US" dirty="0"/>
              <a:t>可以是任意的合法</a:t>
            </a:r>
            <a:r>
              <a:rPr lang="en" altLang="zh-CN" dirty="0"/>
              <a:t>SQL Expression</a:t>
            </a:r>
            <a:r>
              <a:rPr lang="zh-CN" altLang="en" dirty="0"/>
              <a:t>，</a:t>
            </a:r>
            <a:r>
              <a:rPr lang="zh-CN" altLang="en-US" dirty="0"/>
              <a:t>并不仅仅局限于对</a:t>
            </a:r>
            <a:r>
              <a:rPr lang="en" altLang="zh-CN" dirty="0"/>
              <a:t>column value</a:t>
            </a:r>
            <a:r>
              <a:rPr lang="zh-CN" altLang="en-US" dirty="0"/>
              <a:t>本身进行索引。之所以叫稀疏索引，是因为它本质上是对一个完整</a:t>
            </a:r>
            <a:r>
              <a:rPr lang="en" altLang="zh-CN" dirty="0"/>
              <a:t>index granularity</a:t>
            </a:r>
            <a:r>
              <a:rPr lang="zh-CN" altLang="en" dirty="0"/>
              <a:t>（</a:t>
            </a:r>
            <a:r>
              <a:rPr lang="zh-CN" altLang="en-US" dirty="0"/>
              <a:t>默认</a:t>
            </a:r>
            <a:r>
              <a:rPr lang="en-US" altLang="zh-CN" dirty="0"/>
              <a:t>8192</a:t>
            </a:r>
            <a:r>
              <a:rPr lang="zh-CN" altLang="en-US" dirty="0"/>
              <a:t>行）的统计信息，并不会具体记录每一行在文件中的位置。</a:t>
            </a:r>
            <a:endParaRPr kumimoji="1" lang="zh-CN" altLang="en-US" dirty="0"/>
          </a:p>
        </p:txBody>
      </p:sp>
    </p:spTree>
    <p:extLst>
      <p:ext uri="{BB962C8B-B14F-4D97-AF65-F5344CB8AC3E}">
        <p14:creationId xmlns:p14="http://schemas.microsoft.com/office/powerpoint/2010/main" val="111905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27A33-9159-8E40-A00F-FD135A2ADA41}"/>
              </a:ext>
            </a:extLst>
          </p:cNvPr>
          <p:cNvSpPr>
            <a:spLocks noGrp="1"/>
          </p:cNvSpPr>
          <p:nvPr>
            <p:ph type="title"/>
          </p:nvPr>
        </p:nvSpPr>
        <p:spPr/>
        <p:txBody>
          <a:bodyPr/>
          <a:lstStyle/>
          <a:p>
            <a:r>
              <a:rPr kumimoji="1" lang="zh-CN" altLang="en-US" dirty="0"/>
              <a:t>数据分片</a:t>
            </a:r>
          </a:p>
        </p:txBody>
      </p:sp>
      <p:sp>
        <p:nvSpPr>
          <p:cNvPr id="3" name="内容占位符 2">
            <a:extLst>
              <a:ext uri="{FF2B5EF4-FFF2-40B4-BE49-F238E27FC236}">
                <a16:creationId xmlns:a16="http://schemas.microsoft.com/office/drawing/2014/main" id="{12BD216C-3B1A-BA4A-9343-CD20FD91B641}"/>
              </a:ext>
            </a:extLst>
          </p:cNvPr>
          <p:cNvSpPr>
            <a:spLocks noGrp="1"/>
          </p:cNvSpPr>
          <p:nvPr>
            <p:ph idx="1"/>
          </p:nvPr>
        </p:nvSpPr>
        <p:spPr/>
        <p:txBody>
          <a:bodyPr>
            <a:normAutofit/>
          </a:bodyPr>
          <a:lstStyle/>
          <a:p>
            <a:r>
              <a:rPr lang="en" altLang="zh-CN" dirty="0" err="1"/>
              <a:t>ClickHouse</a:t>
            </a:r>
            <a:r>
              <a:rPr lang="zh-CN" altLang="en-US" dirty="0"/>
              <a:t>支持单机模式，也支持分布式集群模式。在分布式模式下，</a:t>
            </a:r>
            <a:r>
              <a:rPr lang="en" altLang="zh-CN" dirty="0" err="1"/>
              <a:t>ClickHouse</a:t>
            </a:r>
            <a:r>
              <a:rPr lang="zh-CN" altLang="en-US" dirty="0"/>
              <a:t>会将数据分为多个分片，并且分布到不同节点上。不同的分片策略在应对不同的</a:t>
            </a:r>
            <a:r>
              <a:rPr lang="en" altLang="zh-CN" dirty="0"/>
              <a:t>SQL Pattern</a:t>
            </a:r>
            <a:r>
              <a:rPr lang="zh-CN" altLang="en-US" dirty="0"/>
              <a:t>时，各有优势。</a:t>
            </a:r>
            <a:r>
              <a:rPr lang="en" altLang="zh-CN" dirty="0" err="1"/>
              <a:t>ClickHouse</a:t>
            </a:r>
            <a:r>
              <a:rPr lang="zh-CN" altLang="en-US" dirty="0"/>
              <a:t>提供了丰富的</a:t>
            </a:r>
            <a:r>
              <a:rPr lang="en" altLang="zh-CN" dirty="0" err="1"/>
              <a:t>sharding</a:t>
            </a:r>
            <a:r>
              <a:rPr lang="zh-CN" altLang="en-US" dirty="0"/>
              <a:t>策略，让业务可以根据实际需求选用。</a:t>
            </a:r>
          </a:p>
          <a:p>
            <a:pPr marL="457200" lvl="1" indent="0">
              <a:buNone/>
            </a:pPr>
            <a:r>
              <a:rPr lang="en-US" altLang="zh-CN" dirty="0"/>
              <a:t>1</a:t>
            </a:r>
            <a:r>
              <a:rPr lang="zh-CN" altLang="en-US" dirty="0"/>
              <a:t>） </a:t>
            </a:r>
            <a:r>
              <a:rPr lang="en" altLang="zh-CN" dirty="0"/>
              <a:t>random</a:t>
            </a:r>
            <a:r>
              <a:rPr lang="zh-CN" altLang="en-US" dirty="0"/>
              <a:t>随机分片：写入数据会被随机分发到分布式集群中的某个节点上。</a:t>
            </a:r>
          </a:p>
          <a:p>
            <a:pPr marL="457200" lvl="1" indent="0">
              <a:buNone/>
            </a:pPr>
            <a:r>
              <a:rPr lang="en-US" altLang="zh-CN" dirty="0"/>
              <a:t>2</a:t>
            </a:r>
            <a:r>
              <a:rPr lang="zh-CN" altLang="en-US" dirty="0"/>
              <a:t>） </a:t>
            </a:r>
            <a:r>
              <a:rPr lang="en" altLang="zh-CN" dirty="0"/>
              <a:t>constant</a:t>
            </a:r>
            <a:r>
              <a:rPr lang="zh-CN" altLang="en-US" dirty="0"/>
              <a:t>固定分片：写入数据会被分发到固定一个节点上。</a:t>
            </a:r>
          </a:p>
          <a:p>
            <a:pPr marL="457200" lvl="1" indent="0">
              <a:buNone/>
            </a:pPr>
            <a:r>
              <a:rPr lang="en-US" altLang="zh-CN" dirty="0"/>
              <a:t>3</a:t>
            </a:r>
            <a:r>
              <a:rPr lang="zh-CN" altLang="en-US" dirty="0"/>
              <a:t>）</a:t>
            </a:r>
            <a:r>
              <a:rPr lang="en" altLang="zh-CN" dirty="0"/>
              <a:t>column value</a:t>
            </a:r>
            <a:r>
              <a:rPr lang="zh-CN" altLang="en-US" dirty="0"/>
              <a:t>分片：按照某一列的值进行</a:t>
            </a:r>
            <a:r>
              <a:rPr lang="en" altLang="zh-CN" dirty="0"/>
              <a:t>hash</a:t>
            </a:r>
            <a:r>
              <a:rPr lang="zh-CN" altLang="en-US" dirty="0"/>
              <a:t>分片。</a:t>
            </a:r>
          </a:p>
          <a:p>
            <a:pPr marL="457200" lvl="1" indent="0">
              <a:buNone/>
            </a:pPr>
            <a:r>
              <a:rPr lang="en-US" altLang="zh-CN" dirty="0"/>
              <a:t>4</a:t>
            </a:r>
            <a:r>
              <a:rPr lang="zh-CN" altLang="en-US" dirty="0"/>
              <a:t>）自定义表达式分片：指定任意合法表达式，根据表达式被计算后的值进行</a:t>
            </a:r>
            <a:r>
              <a:rPr lang="en" altLang="zh-CN" dirty="0"/>
              <a:t>hash</a:t>
            </a:r>
            <a:r>
              <a:rPr lang="zh-CN" altLang="en-US" dirty="0"/>
              <a:t>分片。</a:t>
            </a:r>
          </a:p>
          <a:p>
            <a:pPr marL="0" indent="0">
              <a:buNone/>
            </a:pPr>
            <a:br>
              <a:rPr lang="zh-CN" altLang="en-US" dirty="0"/>
            </a:br>
            <a:endParaRPr kumimoji="1" lang="zh-CN" altLang="en-US" dirty="0"/>
          </a:p>
        </p:txBody>
      </p:sp>
    </p:spTree>
    <p:extLst>
      <p:ext uri="{BB962C8B-B14F-4D97-AF65-F5344CB8AC3E}">
        <p14:creationId xmlns:p14="http://schemas.microsoft.com/office/powerpoint/2010/main" val="17176274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A4059-E3D5-204B-A8AE-5C3047D5D5A2}"/>
              </a:ext>
            </a:extLst>
          </p:cNvPr>
          <p:cNvSpPr>
            <a:spLocks noGrp="1"/>
          </p:cNvSpPr>
          <p:nvPr>
            <p:ph type="title"/>
          </p:nvPr>
        </p:nvSpPr>
        <p:spPr/>
        <p:txBody>
          <a:bodyPr/>
          <a:lstStyle/>
          <a:p>
            <a:r>
              <a:rPr kumimoji="1" lang="zh-CN" altLang="en-US" dirty="0"/>
              <a:t>数据分区</a:t>
            </a:r>
          </a:p>
        </p:txBody>
      </p:sp>
      <p:sp>
        <p:nvSpPr>
          <p:cNvPr id="3" name="内容占位符 2">
            <a:extLst>
              <a:ext uri="{FF2B5EF4-FFF2-40B4-BE49-F238E27FC236}">
                <a16:creationId xmlns:a16="http://schemas.microsoft.com/office/drawing/2014/main" id="{D4FCD411-897D-174F-81FE-AD92C035A92C}"/>
              </a:ext>
            </a:extLst>
          </p:cNvPr>
          <p:cNvSpPr>
            <a:spLocks noGrp="1"/>
          </p:cNvSpPr>
          <p:nvPr>
            <p:ph idx="1"/>
          </p:nvPr>
        </p:nvSpPr>
        <p:spPr/>
        <p:txBody>
          <a:bodyPr/>
          <a:lstStyle/>
          <a:p>
            <a:r>
              <a:rPr lang="en" altLang="zh-CN" dirty="0" err="1"/>
              <a:t>ClickHouse</a:t>
            </a:r>
            <a:r>
              <a:rPr lang="zh-CN" altLang="en-US" dirty="0"/>
              <a:t>支持</a:t>
            </a:r>
            <a:r>
              <a:rPr lang="en" altLang="zh-CN" dirty="0"/>
              <a:t>PARTITION BY</a:t>
            </a:r>
            <a:r>
              <a:rPr lang="zh-CN" altLang="en-US" dirty="0"/>
              <a:t>子句，在建表时可以指定按照任意合法表达式进行数据分区操作，比如通过</a:t>
            </a:r>
            <a:r>
              <a:rPr lang="en" altLang="zh-CN" dirty="0" err="1"/>
              <a:t>toYYYYMM</a:t>
            </a:r>
            <a:r>
              <a:rPr lang="en" altLang="zh-CN" dirty="0"/>
              <a:t>()</a:t>
            </a:r>
            <a:r>
              <a:rPr lang="zh-CN" altLang="en-US" dirty="0"/>
              <a:t>将数据按月进行分区、</a:t>
            </a:r>
            <a:r>
              <a:rPr lang="en" altLang="zh-CN" dirty="0" err="1"/>
              <a:t>toMonday</a:t>
            </a:r>
            <a:r>
              <a:rPr lang="en" altLang="zh-CN" dirty="0"/>
              <a:t>()</a:t>
            </a:r>
            <a:r>
              <a:rPr lang="zh-CN" altLang="en-US" dirty="0"/>
              <a:t>将数据按照周几进行分区、对</a:t>
            </a:r>
            <a:r>
              <a:rPr lang="en" altLang="zh-CN" dirty="0"/>
              <a:t>Enum</a:t>
            </a:r>
            <a:r>
              <a:rPr lang="zh-CN" altLang="en-US" dirty="0"/>
              <a:t>类型的列直接每种取值作为一个分区等。</a:t>
            </a:r>
          </a:p>
          <a:p>
            <a:r>
              <a:rPr lang="zh-CN" altLang="en-US" dirty="0"/>
              <a:t>数据</a:t>
            </a:r>
            <a:r>
              <a:rPr lang="en" altLang="zh-CN" dirty="0"/>
              <a:t>Partition</a:t>
            </a:r>
            <a:r>
              <a:rPr lang="zh-CN" altLang="en-US" dirty="0"/>
              <a:t>在</a:t>
            </a:r>
            <a:r>
              <a:rPr lang="en" altLang="zh-CN" dirty="0" err="1"/>
              <a:t>ClickHouse</a:t>
            </a:r>
            <a:r>
              <a:rPr lang="zh-CN" altLang="en-US" dirty="0"/>
              <a:t>中主要有两方面应用：</a:t>
            </a:r>
          </a:p>
          <a:p>
            <a:pPr lvl="1"/>
            <a:r>
              <a:rPr lang="zh-CN" altLang="en-US" dirty="0"/>
              <a:t>在</a:t>
            </a:r>
            <a:r>
              <a:rPr lang="en" altLang="zh-CN" dirty="0"/>
              <a:t>partition key</a:t>
            </a:r>
            <a:r>
              <a:rPr lang="zh-CN" altLang="en-US" dirty="0"/>
              <a:t>上进行分区裁剪，只查询必要的数据。灵活的</a:t>
            </a:r>
            <a:r>
              <a:rPr lang="en" altLang="zh-CN" dirty="0"/>
              <a:t>partition expression</a:t>
            </a:r>
            <a:r>
              <a:rPr lang="zh-CN" altLang="en-US" dirty="0"/>
              <a:t>设置，使得可以根据</a:t>
            </a:r>
            <a:r>
              <a:rPr lang="en" altLang="zh-CN" dirty="0"/>
              <a:t>SQL Pattern</a:t>
            </a:r>
            <a:r>
              <a:rPr lang="zh-CN" altLang="en-US" dirty="0"/>
              <a:t>进行分区设置，最大化的贴合业务特点。</a:t>
            </a:r>
          </a:p>
          <a:p>
            <a:pPr lvl="1"/>
            <a:r>
              <a:rPr lang="zh-CN" altLang="en-US" dirty="0"/>
              <a:t>对</a:t>
            </a:r>
            <a:r>
              <a:rPr lang="en" altLang="zh-CN" dirty="0"/>
              <a:t>partition</a:t>
            </a:r>
            <a:r>
              <a:rPr lang="zh-CN" altLang="en-US" dirty="0"/>
              <a:t>进行</a:t>
            </a:r>
            <a:r>
              <a:rPr lang="en" altLang="zh-CN" dirty="0"/>
              <a:t>TTL</a:t>
            </a:r>
            <a:r>
              <a:rPr lang="zh-CN" altLang="en-US" dirty="0"/>
              <a:t>管理，淘汰过期的分区数据。</a:t>
            </a:r>
          </a:p>
          <a:p>
            <a:endParaRPr kumimoji="1" lang="zh-CN" altLang="en-US" dirty="0"/>
          </a:p>
        </p:txBody>
      </p:sp>
    </p:spTree>
    <p:extLst>
      <p:ext uri="{BB962C8B-B14F-4D97-AF65-F5344CB8AC3E}">
        <p14:creationId xmlns:p14="http://schemas.microsoft.com/office/powerpoint/2010/main" val="39739424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FA9C28-0CEA-8C41-91FC-C3D256E1DBAB}"/>
              </a:ext>
            </a:extLst>
          </p:cNvPr>
          <p:cNvSpPr>
            <a:spLocks noGrp="1"/>
          </p:cNvSpPr>
          <p:nvPr>
            <p:ph type="title"/>
          </p:nvPr>
        </p:nvSpPr>
        <p:spPr/>
        <p:txBody>
          <a:bodyPr/>
          <a:lstStyle/>
          <a:p>
            <a:r>
              <a:rPr kumimoji="1" lang="zh-CN" altLang="en-US" dirty="0"/>
              <a:t>数据 </a:t>
            </a:r>
            <a:r>
              <a:rPr kumimoji="1" lang="en-US" altLang="zh-CN" dirty="0"/>
              <a:t>TTL</a:t>
            </a:r>
            <a:endParaRPr kumimoji="1" lang="zh-CN" altLang="en-US" dirty="0"/>
          </a:p>
        </p:txBody>
      </p:sp>
      <p:sp>
        <p:nvSpPr>
          <p:cNvPr id="3" name="内容占位符 2">
            <a:extLst>
              <a:ext uri="{FF2B5EF4-FFF2-40B4-BE49-F238E27FC236}">
                <a16:creationId xmlns:a16="http://schemas.microsoft.com/office/drawing/2014/main" id="{D7356194-D6A8-8340-BFD8-C2C98FC8D6EE}"/>
              </a:ext>
            </a:extLst>
          </p:cNvPr>
          <p:cNvSpPr>
            <a:spLocks noGrp="1"/>
          </p:cNvSpPr>
          <p:nvPr>
            <p:ph idx="1"/>
          </p:nvPr>
        </p:nvSpPr>
        <p:spPr/>
        <p:txBody>
          <a:bodyPr/>
          <a:lstStyle/>
          <a:p>
            <a:r>
              <a:rPr lang="en" altLang="zh-CN" dirty="0" err="1"/>
              <a:t>ClickHouse</a:t>
            </a:r>
            <a:r>
              <a:rPr lang="zh-CN" altLang="en-US" dirty="0"/>
              <a:t>支持几种不同粒度的</a:t>
            </a:r>
            <a:r>
              <a:rPr lang="en" altLang="zh-CN" dirty="0"/>
              <a:t>TTL</a:t>
            </a:r>
            <a:r>
              <a:rPr lang="zh-CN" altLang="en" dirty="0"/>
              <a:t>：</a:t>
            </a:r>
          </a:p>
          <a:p>
            <a:r>
              <a:rPr lang="en" altLang="zh-CN" dirty="0"/>
              <a:t>1</a:t>
            </a:r>
            <a:r>
              <a:rPr lang="zh-CN" altLang="en" dirty="0"/>
              <a:t>） </a:t>
            </a:r>
            <a:r>
              <a:rPr lang="zh-CN" altLang="en-US" dirty="0"/>
              <a:t>列级别</a:t>
            </a:r>
            <a:r>
              <a:rPr lang="en" altLang="zh-CN" dirty="0"/>
              <a:t>TTL</a:t>
            </a:r>
            <a:r>
              <a:rPr lang="zh-CN" altLang="en" dirty="0"/>
              <a:t>：</a:t>
            </a:r>
            <a:r>
              <a:rPr lang="zh-CN" altLang="en-US" dirty="0"/>
              <a:t>当一列中的部分数据过期后，会被替换成默认值；当全列数据都过期后，会删除该列。</a:t>
            </a:r>
          </a:p>
          <a:p>
            <a:r>
              <a:rPr lang="en-US" altLang="zh-CN" dirty="0"/>
              <a:t>2</a:t>
            </a:r>
            <a:r>
              <a:rPr lang="zh-CN" altLang="en-US" dirty="0"/>
              <a:t>）行级别</a:t>
            </a:r>
            <a:r>
              <a:rPr lang="en" altLang="zh-CN" dirty="0"/>
              <a:t>TTL</a:t>
            </a:r>
            <a:r>
              <a:rPr lang="zh-CN" altLang="en" dirty="0"/>
              <a:t>：</a:t>
            </a:r>
            <a:r>
              <a:rPr lang="zh-CN" altLang="en-US" dirty="0"/>
              <a:t>当某一行过期后，会直接删除该行。</a:t>
            </a:r>
          </a:p>
          <a:p>
            <a:r>
              <a:rPr lang="en-US" altLang="zh-CN" dirty="0"/>
              <a:t>3</a:t>
            </a:r>
            <a:r>
              <a:rPr lang="zh-CN" altLang="en-US" dirty="0"/>
              <a:t>）分区级别</a:t>
            </a:r>
            <a:r>
              <a:rPr lang="en" altLang="zh-CN" dirty="0"/>
              <a:t>TTL</a:t>
            </a:r>
            <a:r>
              <a:rPr lang="zh-CN" altLang="en" dirty="0"/>
              <a:t>：</a:t>
            </a:r>
            <a:r>
              <a:rPr lang="zh-CN" altLang="en-US" dirty="0"/>
              <a:t>当分区过期后，会直接删除该分区。</a:t>
            </a:r>
          </a:p>
          <a:p>
            <a:endParaRPr kumimoji="1" lang="zh-CN" altLang="en-US" dirty="0"/>
          </a:p>
        </p:txBody>
      </p:sp>
    </p:spTree>
    <p:extLst>
      <p:ext uri="{BB962C8B-B14F-4D97-AF65-F5344CB8AC3E}">
        <p14:creationId xmlns:p14="http://schemas.microsoft.com/office/powerpoint/2010/main" val="8923540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9D3AD-B6BE-794C-8A9A-1160637DBAF2}"/>
              </a:ext>
            </a:extLst>
          </p:cNvPr>
          <p:cNvSpPr>
            <a:spLocks noGrp="1"/>
          </p:cNvSpPr>
          <p:nvPr>
            <p:ph type="title"/>
          </p:nvPr>
        </p:nvSpPr>
        <p:spPr/>
        <p:txBody>
          <a:bodyPr/>
          <a:lstStyle/>
          <a:p>
            <a:r>
              <a:rPr lang="zh-CN" altLang="en-US" b="1" dirty="0"/>
              <a:t>高吞吐写入能力</a:t>
            </a:r>
          </a:p>
        </p:txBody>
      </p:sp>
      <p:sp>
        <p:nvSpPr>
          <p:cNvPr id="3" name="内容占位符 2">
            <a:extLst>
              <a:ext uri="{FF2B5EF4-FFF2-40B4-BE49-F238E27FC236}">
                <a16:creationId xmlns:a16="http://schemas.microsoft.com/office/drawing/2014/main" id="{06B8E2BE-43AB-4E4C-829D-E5DF42C98435}"/>
              </a:ext>
            </a:extLst>
          </p:cNvPr>
          <p:cNvSpPr>
            <a:spLocks noGrp="1"/>
          </p:cNvSpPr>
          <p:nvPr>
            <p:ph idx="1"/>
          </p:nvPr>
        </p:nvSpPr>
        <p:spPr/>
        <p:txBody>
          <a:bodyPr/>
          <a:lstStyle/>
          <a:p>
            <a:r>
              <a:rPr lang="en" altLang="zh-CN" dirty="0" err="1"/>
              <a:t>ClickHouse</a:t>
            </a:r>
            <a:r>
              <a:rPr lang="zh-CN" altLang="en-US" dirty="0"/>
              <a:t>采用类</a:t>
            </a:r>
            <a:r>
              <a:rPr lang="en" altLang="zh-CN" dirty="0"/>
              <a:t>LSM Tree</a:t>
            </a:r>
            <a:r>
              <a:rPr lang="zh-CN" altLang="en-US" dirty="0"/>
              <a:t>的结构，数据写入后定期在后台</a:t>
            </a:r>
            <a:r>
              <a:rPr lang="en" altLang="zh-CN" dirty="0"/>
              <a:t>Compaction</a:t>
            </a:r>
            <a:r>
              <a:rPr lang="zh-CN" altLang="en" dirty="0"/>
              <a:t>。</a:t>
            </a:r>
            <a:r>
              <a:rPr lang="zh-CN" altLang="en-US" dirty="0"/>
              <a:t>通过类</a:t>
            </a:r>
            <a:r>
              <a:rPr lang="en" altLang="zh-CN" dirty="0"/>
              <a:t>LSM tree</a:t>
            </a:r>
            <a:r>
              <a:rPr lang="zh-CN" altLang="en-US" dirty="0"/>
              <a:t>的结构，</a:t>
            </a:r>
            <a:r>
              <a:rPr lang="en" altLang="zh-CN" dirty="0" err="1"/>
              <a:t>ClickHouse</a:t>
            </a:r>
            <a:r>
              <a:rPr lang="zh-CN" altLang="en-US" dirty="0"/>
              <a:t>在数据导入时全部是顺序</a:t>
            </a:r>
            <a:r>
              <a:rPr lang="en" altLang="zh-CN" dirty="0"/>
              <a:t>append</a:t>
            </a:r>
            <a:r>
              <a:rPr lang="zh-CN" altLang="en-US" dirty="0"/>
              <a:t>写，写入后数据段不可更改，在后台</a:t>
            </a:r>
            <a:r>
              <a:rPr lang="en" altLang="zh-CN" dirty="0"/>
              <a:t>compaction</a:t>
            </a:r>
            <a:r>
              <a:rPr lang="zh-CN" altLang="en-US" dirty="0"/>
              <a:t>时也是多个段</a:t>
            </a:r>
            <a:r>
              <a:rPr lang="en" altLang="zh-CN" dirty="0"/>
              <a:t>merge sort</a:t>
            </a:r>
            <a:r>
              <a:rPr lang="zh-CN" altLang="en-US" dirty="0"/>
              <a:t>后顺序写回磁盘。顺序写的特性，充分利用了磁盘的吞吐能力，即便在</a:t>
            </a:r>
            <a:r>
              <a:rPr lang="en" altLang="zh-CN" dirty="0"/>
              <a:t>HDD</a:t>
            </a:r>
            <a:r>
              <a:rPr lang="zh-CN" altLang="en-US" dirty="0"/>
              <a:t>上也有着优异的写入性能。</a:t>
            </a:r>
          </a:p>
          <a:p>
            <a:r>
              <a:rPr lang="zh-CN" altLang="en-US" dirty="0"/>
              <a:t>官方公开</a:t>
            </a:r>
            <a:r>
              <a:rPr lang="en" altLang="zh-CN" dirty="0"/>
              <a:t>benchmark</a:t>
            </a:r>
            <a:r>
              <a:rPr lang="zh-CN" altLang="en-US" dirty="0"/>
              <a:t>测试显示能够达到</a:t>
            </a:r>
            <a:r>
              <a:rPr lang="en-US" altLang="zh-CN" dirty="0"/>
              <a:t>50</a:t>
            </a:r>
            <a:r>
              <a:rPr lang="en" altLang="zh-CN" dirty="0"/>
              <a:t>MB-200MB/s</a:t>
            </a:r>
            <a:r>
              <a:rPr lang="zh-CN" altLang="en-US" dirty="0"/>
              <a:t>的写入吞吐能力，按照每行</a:t>
            </a:r>
            <a:r>
              <a:rPr lang="en-US" altLang="zh-CN" dirty="0"/>
              <a:t>100</a:t>
            </a:r>
            <a:r>
              <a:rPr lang="en" altLang="zh-CN" dirty="0"/>
              <a:t>Byte</a:t>
            </a:r>
            <a:r>
              <a:rPr lang="zh-CN" altLang="en-US" dirty="0"/>
              <a:t>估算，大约相当于</a:t>
            </a:r>
            <a:r>
              <a:rPr lang="en-US" altLang="zh-CN" dirty="0"/>
              <a:t>50</a:t>
            </a:r>
            <a:r>
              <a:rPr lang="en" altLang="zh-CN" dirty="0"/>
              <a:t>W-200W</a:t>
            </a:r>
            <a:r>
              <a:rPr lang="zh-CN" altLang="en-US" dirty="0"/>
              <a:t>条</a:t>
            </a:r>
            <a:r>
              <a:rPr lang="en-US" altLang="zh-CN" dirty="0"/>
              <a:t>/</a:t>
            </a:r>
            <a:r>
              <a:rPr lang="en" altLang="zh-CN" dirty="0"/>
              <a:t>s</a:t>
            </a:r>
            <a:r>
              <a:rPr lang="zh-CN" altLang="en-US" dirty="0"/>
              <a:t>的写入速度。</a:t>
            </a:r>
          </a:p>
          <a:p>
            <a:endParaRPr kumimoji="1" lang="zh-CN" altLang="en-US" dirty="0"/>
          </a:p>
        </p:txBody>
      </p:sp>
    </p:spTree>
    <p:extLst>
      <p:ext uri="{BB962C8B-B14F-4D97-AF65-F5344CB8AC3E}">
        <p14:creationId xmlns:p14="http://schemas.microsoft.com/office/powerpoint/2010/main" val="2289911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E8689-C43E-1D43-BF59-A0E6DF7B2AF5}"/>
              </a:ext>
            </a:extLst>
          </p:cNvPr>
          <p:cNvSpPr>
            <a:spLocks noGrp="1"/>
          </p:cNvSpPr>
          <p:nvPr>
            <p:ph type="title"/>
          </p:nvPr>
        </p:nvSpPr>
        <p:spPr/>
        <p:txBody>
          <a:bodyPr/>
          <a:lstStyle/>
          <a:p>
            <a:r>
              <a:rPr kumimoji="1" lang="en-US" altLang="zh-CN" dirty="0"/>
              <a:t>LAMBDA</a:t>
            </a:r>
            <a:r>
              <a:rPr kumimoji="1" lang="zh-CN" altLang="en-US" dirty="0"/>
              <a:t> 缺点</a:t>
            </a:r>
          </a:p>
        </p:txBody>
      </p:sp>
      <p:pic>
        <p:nvPicPr>
          <p:cNvPr id="5" name="图片 4">
            <a:extLst>
              <a:ext uri="{FF2B5EF4-FFF2-40B4-BE49-F238E27FC236}">
                <a16:creationId xmlns:a16="http://schemas.microsoft.com/office/drawing/2014/main" id="{0F804056-5E35-6B4E-8AB0-785445A6F9E7}"/>
              </a:ext>
            </a:extLst>
          </p:cNvPr>
          <p:cNvPicPr>
            <a:picLocks noChangeAspect="1"/>
          </p:cNvPicPr>
          <p:nvPr/>
        </p:nvPicPr>
        <p:blipFill>
          <a:blip r:embed="rId2"/>
          <a:stretch>
            <a:fillRect/>
          </a:stretch>
        </p:blipFill>
        <p:spPr>
          <a:xfrm>
            <a:off x="1291590" y="2275782"/>
            <a:ext cx="10294620" cy="4368972"/>
          </a:xfrm>
          <a:prstGeom prst="rect">
            <a:avLst/>
          </a:prstGeom>
        </p:spPr>
      </p:pic>
    </p:spTree>
    <p:extLst>
      <p:ext uri="{BB962C8B-B14F-4D97-AF65-F5344CB8AC3E}">
        <p14:creationId xmlns:p14="http://schemas.microsoft.com/office/powerpoint/2010/main" val="33170565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69790-E583-0145-B9DD-9D23C20FA2A9}"/>
              </a:ext>
            </a:extLst>
          </p:cNvPr>
          <p:cNvSpPr>
            <a:spLocks noGrp="1"/>
          </p:cNvSpPr>
          <p:nvPr>
            <p:ph type="title"/>
          </p:nvPr>
        </p:nvSpPr>
        <p:spPr/>
        <p:txBody>
          <a:bodyPr/>
          <a:lstStyle/>
          <a:p>
            <a:r>
              <a:rPr lang="zh-CN" altLang="en-US" b="1" dirty="0"/>
              <a:t>有限支持</a:t>
            </a:r>
            <a:r>
              <a:rPr lang="en" altLang="zh-CN" b="1" dirty="0"/>
              <a:t>delete</a:t>
            </a:r>
            <a:r>
              <a:rPr lang="zh-CN" altLang="en" b="1" dirty="0"/>
              <a:t>、</a:t>
            </a:r>
            <a:r>
              <a:rPr lang="en" altLang="zh-CN" b="1" dirty="0"/>
              <a:t>update</a:t>
            </a:r>
            <a:br>
              <a:rPr lang="en" altLang="zh-CN" b="1" dirty="0"/>
            </a:br>
            <a:endParaRPr kumimoji="1" lang="zh-CN" altLang="en-US" dirty="0"/>
          </a:p>
        </p:txBody>
      </p:sp>
      <p:sp>
        <p:nvSpPr>
          <p:cNvPr id="3" name="内容占位符 2">
            <a:extLst>
              <a:ext uri="{FF2B5EF4-FFF2-40B4-BE49-F238E27FC236}">
                <a16:creationId xmlns:a16="http://schemas.microsoft.com/office/drawing/2014/main" id="{59E84853-1D01-A444-869A-34C27A8DD19C}"/>
              </a:ext>
            </a:extLst>
          </p:cNvPr>
          <p:cNvSpPr>
            <a:spLocks noGrp="1"/>
          </p:cNvSpPr>
          <p:nvPr>
            <p:ph idx="1"/>
          </p:nvPr>
        </p:nvSpPr>
        <p:spPr/>
        <p:txBody>
          <a:bodyPr/>
          <a:lstStyle/>
          <a:p>
            <a:r>
              <a:rPr lang="zh-CN" altLang="en-US" dirty="0"/>
              <a:t>在分析场景中，删除、更新操作并不是核心需求。</a:t>
            </a:r>
            <a:r>
              <a:rPr lang="en" altLang="zh-CN" dirty="0" err="1"/>
              <a:t>ClickHouse</a:t>
            </a:r>
            <a:r>
              <a:rPr lang="zh-CN" altLang="en-US" dirty="0"/>
              <a:t>没有直接支持</a:t>
            </a:r>
            <a:r>
              <a:rPr lang="en" altLang="zh-CN" dirty="0"/>
              <a:t>delete</a:t>
            </a:r>
            <a:r>
              <a:rPr lang="zh-CN" altLang="en" dirty="0"/>
              <a:t>、</a:t>
            </a:r>
            <a:r>
              <a:rPr lang="en" altLang="zh-CN" dirty="0"/>
              <a:t>update</a:t>
            </a:r>
            <a:r>
              <a:rPr lang="zh-CN" altLang="en-US" dirty="0"/>
              <a:t>操作，而是变相支持了</a:t>
            </a:r>
            <a:r>
              <a:rPr lang="en" altLang="zh-CN" dirty="0"/>
              <a:t>mutation</a:t>
            </a:r>
            <a:r>
              <a:rPr lang="zh-CN" altLang="en-US" dirty="0"/>
              <a:t>操作，语法为</a:t>
            </a:r>
            <a:r>
              <a:rPr lang="en" altLang="zh-CN" dirty="0"/>
              <a:t>alter table delete where </a:t>
            </a:r>
            <a:r>
              <a:rPr lang="en" altLang="zh-CN" dirty="0" err="1"/>
              <a:t>filter_expr,alter</a:t>
            </a:r>
            <a:r>
              <a:rPr lang="en" altLang="zh-CN" dirty="0"/>
              <a:t> table update col=</a:t>
            </a:r>
            <a:r>
              <a:rPr lang="en" altLang="zh-CN" dirty="0" err="1"/>
              <a:t>val</a:t>
            </a:r>
            <a:r>
              <a:rPr lang="en" altLang="zh-CN" dirty="0"/>
              <a:t> where </a:t>
            </a:r>
            <a:r>
              <a:rPr lang="en" altLang="zh-CN" dirty="0" err="1"/>
              <a:t>filter_expr</a:t>
            </a:r>
            <a:r>
              <a:rPr lang="zh-CN" altLang="en" dirty="0"/>
              <a:t>。</a:t>
            </a:r>
          </a:p>
          <a:p>
            <a:r>
              <a:rPr lang="zh-CN" altLang="en-US" dirty="0"/>
              <a:t>目前主要限制为删除、更新操作为异步操作，需要后台</a:t>
            </a:r>
            <a:r>
              <a:rPr lang="en" altLang="zh-CN" dirty="0" err="1"/>
              <a:t>compation</a:t>
            </a:r>
            <a:r>
              <a:rPr lang="zh-CN" altLang="en-US" dirty="0"/>
              <a:t>之后才能生效。</a:t>
            </a:r>
          </a:p>
          <a:p>
            <a:endParaRPr kumimoji="1" lang="zh-CN" altLang="en-US" dirty="0"/>
          </a:p>
        </p:txBody>
      </p:sp>
    </p:spTree>
    <p:extLst>
      <p:ext uri="{BB962C8B-B14F-4D97-AF65-F5344CB8AC3E}">
        <p14:creationId xmlns:p14="http://schemas.microsoft.com/office/powerpoint/2010/main" val="37134598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90A75-65E3-7348-8FC3-DEBB7E873290}"/>
              </a:ext>
            </a:extLst>
          </p:cNvPr>
          <p:cNvSpPr>
            <a:spLocks noGrp="1"/>
          </p:cNvSpPr>
          <p:nvPr>
            <p:ph type="title"/>
          </p:nvPr>
        </p:nvSpPr>
        <p:spPr/>
        <p:txBody>
          <a:bodyPr/>
          <a:lstStyle/>
          <a:p>
            <a:r>
              <a:rPr lang="zh-CN" altLang="en-US" b="1" dirty="0"/>
              <a:t>主备同步</a:t>
            </a:r>
          </a:p>
        </p:txBody>
      </p:sp>
      <p:sp>
        <p:nvSpPr>
          <p:cNvPr id="3" name="内容占位符 2">
            <a:extLst>
              <a:ext uri="{FF2B5EF4-FFF2-40B4-BE49-F238E27FC236}">
                <a16:creationId xmlns:a16="http://schemas.microsoft.com/office/drawing/2014/main" id="{BDB5A1B7-EDDD-5444-B3EA-CC82CDD10E43}"/>
              </a:ext>
            </a:extLst>
          </p:cNvPr>
          <p:cNvSpPr>
            <a:spLocks noGrp="1"/>
          </p:cNvSpPr>
          <p:nvPr>
            <p:ph idx="1"/>
          </p:nvPr>
        </p:nvSpPr>
        <p:spPr/>
        <p:txBody>
          <a:bodyPr/>
          <a:lstStyle/>
          <a:p>
            <a:r>
              <a:rPr lang="en" altLang="zh-CN" dirty="0" err="1"/>
              <a:t>ClickHouse</a:t>
            </a:r>
            <a:r>
              <a:rPr lang="zh-CN" altLang="en-US" dirty="0"/>
              <a:t>通过主备复制提供了高可用能力，主备架构下支持无缝升级等运维操作。而且相比于其他系统它的实现有着自己的特色：</a:t>
            </a:r>
          </a:p>
          <a:p>
            <a:pPr marL="457200" lvl="1" indent="0">
              <a:buNone/>
            </a:pPr>
            <a:r>
              <a:rPr lang="en-US" altLang="zh-CN" dirty="0"/>
              <a:t>1</a:t>
            </a:r>
            <a:r>
              <a:rPr lang="zh-CN" altLang="en-US" dirty="0"/>
              <a:t>）默认配置下，任何副本都处于</a:t>
            </a:r>
            <a:r>
              <a:rPr lang="en" altLang="zh-CN" dirty="0"/>
              <a:t>active</a:t>
            </a:r>
            <a:r>
              <a:rPr lang="zh-CN" altLang="en-US" dirty="0"/>
              <a:t>模式，可以对外提供查询服务；</a:t>
            </a:r>
          </a:p>
          <a:p>
            <a:pPr marL="457200" lvl="1" indent="0">
              <a:buNone/>
            </a:pPr>
            <a:r>
              <a:rPr lang="en-US" altLang="zh-CN" dirty="0"/>
              <a:t>2</a:t>
            </a:r>
            <a:r>
              <a:rPr lang="zh-CN" altLang="en-US" dirty="0"/>
              <a:t>）可以任意配置副本个数，副本数量可以从</a:t>
            </a:r>
            <a:r>
              <a:rPr lang="en-US" altLang="zh-CN" dirty="0"/>
              <a:t>0</a:t>
            </a:r>
            <a:r>
              <a:rPr lang="zh-CN" altLang="en-US" dirty="0"/>
              <a:t>个到任意多个；</a:t>
            </a:r>
          </a:p>
          <a:p>
            <a:pPr marL="457200" lvl="1" indent="0">
              <a:buNone/>
            </a:pPr>
            <a:r>
              <a:rPr lang="en-US" altLang="zh-CN" dirty="0"/>
              <a:t>3</a:t>
            </a:r>
            <a:r>
              <a:rPr lang="zh-CN" altLang="en-US" dirty="0"/>
              <a:t>）不同</a:t>
            </a:r>
            <a:r>
              <a:rPr lang="en" altLang="zh-CN" dirty="0"/>
              <a:t>shard</a:t>
            </a:r>
            <a:r>
              <a:rPr lang="zh-CN" altLang="en-US" dirty="0"/>
              <a:t>可以配置不提供副本个数，用于解决单个</a:t>
            </a:r>
            <a:r>
              <a:rPr lang="en" altLang="zh-CN" dirty="0"/>
              <a:t>shard</a:t>
            </a:r>
            <a:r>
              <a:rPr lang="zh-CN" altLang="en-US" dirty="0"/>
              <a:t>的查询热点问题；</a:t>
            </a:r>
          </a:p>
          <a:p>
            <a:endParaRPr kumimoji="1" lang="zh-CN" altLang="en-US" dirty="0"/>
          </a:p>
        </p:txBody>
      </p:sp>
    </p:spTree>
    <p:extLst>
      <p:ext uri="{BB962C8B-B14F-4D97-AF65-F5344CB8AC3E}">
        <p14:creationId xmlns:p14="http://schemas.microsoft.com/office/powerpoint/2010/main" val="26029156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477FA-AF58-B047-809D-DB6D74F39BC9}"/>
              </a:ext>
            </a:extLst>
          </p:cNvPr>
          <p:cNvSpPr>
            <a:spLocks noGrp="1"/>
          </p:cNvSpPr>
          <p:nvPr>
            <p:ph type="title"/>
          </p:nvPr>
        </p:nvSpPr>
        <p:spPr/>
        <p:txBody>
          <a:bodyPr/>
          <a:lstStyle/>
          <a:p>
            <a:r>
              <a:rPr lang="zh-CN" altLang="en-US" b="1" dirty="0"/>
              <a:t>多核并行</a:t>
            </a:r>
            <a:endParaRPr kumimoji="1" lang="zh-CN" altLang="en-US" dirty="0"/>
          </a:p>
        </p:txBody>
      </p:sp>
      <p:sp>
        <p:nvSpPr>
          <p:cNvPr id="3" name="内容占位符 2">
            <a:extLst>
              <a:ext uri="{FF2B5EF4-FFF2-40B4-BE49-F238E27FC236}">
                <a16:creationId xmlns:a16="http://schemas.microsoft.com/office/drawing/2014/main" id="{454936B4-E79B-7D42-BE5F-D39DD189F7DF}"/>
              </a:ext>
            </a:extLst>
          </p:cNvPr>
          <p:cNvSpPr>
            <a:spLocks noGrp="1"/>
          </p:cNvSpPr>
          <p:nvPr>
            <p:ph idx="1"/>
          </p:nvPr>
        </p:nvSpPr>
        <p:spPr/>
        <p:txBody>
          <a:bodyPr/>
          <a:lstStyle/>
          <a:p>
            <a:r>
              <a:rPr lang="en" altLang="zh-CN" dirty="0" err="1"/>
              <a:t>ClickHouse</a:t>
            </a:r>
            <a:r>
              <a:rPr lang="zh-CN" altLang="en-US" dirty="0"/>
              <a:t>将数据划分为多个</a:t>
            </a:r>
            <a:r>
              <a:rPr lang="en" altLang="zh-CN" dirty="0"/>
              <a:t>partition</a:t>
            </a:r>
            <a:r>
              <a:rPr lang="zh-CN" altLang="en" dirty="0"/>
              <a:t>，</a:t>
            </a:r>
            <a:r>
              <a:rPr lang="zh-CN" altLang="en-US" dirty="0"/>
              <a:t>每个</a:t>
            </a:r>
            <a:r>
              <a:rPr lang="en" altLang="zh-CN" dirty="0"/>
              <a:t>partition</a:t>
            </a:r>
            <a:r>
              <a:rPr lang="zh-CN" altLang="en-US" dirty="0"/>
              <a:t>再进一步划分为多个</a:t>
            </a:r>
            <a:r>
              <a:rPr lang="en" altLang="zh-CN" dirty="0"/>
              <a:t>index granularity</a:t>
            </a:r>
            <a:r>
              <a:rPr lang="zh-CN" altLang="en" dirty="0"/>
              <a:t>，</a:t>
            </a:r>
            <a:r>
              <a:rPr lang="zh-CN" altLang="en-US" dirty="0"/>
              <a:t>然后通过多个</a:t>
            </a:r>
            <a:r>
              <a:rPr lang="en" altLang="zh-CN" dirty="0"/>
              <a:t>CPU</a:t>
            </a:r>
            <a:r>
              <a:rPr lang="zh-CN" altLang="en-US" dirty="0"/>
              <a:t>核心分别处理其中的一部分来实现并行数据处理。</a:t>
            </a:r>
          </a:p>
          <a:p>
            <a:r>
              <a:rPr lang="zh-CN" altLang="en-US" dirty="0"/>
              <a:t>在这种设计下，单条</a:t>
            </a:r>
            <a:r>
              <a:rPr lang="en" altLang="zh-CN" dirty="0"/>
              <a:t>Query</a:t>
            </a:r>
            <a:r>
              <a:rPr lang="zh-CN" altLang="en-US" dirty="0"/>
              <a:t>就能利用整机所有</a:t>
            </a:r>
            <a:r>
              <a:rPr lang="en" altLang="zh-CN" dirty="0"/>
              <a:t>CPU</a:t>
            </a:r>
            <a:r>
              <a:rPr lang="zh-CN" altLang="en" dirty="0"/>
              <a:t>。</a:t>
            </a:r>
            <a:r>
              <a:rPr lang="zh-CN" altLang="en-US" dirty="0"/>
              <a:t>极致的并行处理能力，极大的降低了查询延时</a:t>
            </a:r>
          </a:p>
          <a:p>
            <a:endParaRPr kumimoji="1" lang="zh-CN" altLang="en-US" dirty="0"/>
          </a:p>
        </p:txBody>
      </p:sp>
    </p:spTree>
    <p:extLst>
      <p:ext uri="{BB962C8B-B14F-4D97-AF65-F5344CB8AC3E}">
        <p14:creationId xmlns:p14="http://schemas.microsoft.com/office/powerpoint/2010/main" val="1002797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B8AA6-D3A3-8342-9EEA-9781B20A31E9}"/>
              </a:ext>
            </a:extLst>
          </p:cNvPr>
          <p:cNvSpPr>
            <a:spLocks noGrp="1"/>
          </p:cNvSpPr>
          <p:nvPr>
            <p:ph type="title"/>
          </p:nvPr>
        </p:nvSpPr>
        <p:spPr/>
        <p:txBody>
          <a:bodyPr/>
          <a:lstStyle/>
          <a:p>
            <a:r>
              <a:rPr lang="zh-CN" altLang="en-US" b="1" dirty="0"/>
              <a:t>分布式计算</a:t>
            </a:r>
            <a:endParaRPr kumimoji="1" lang="zh-CN" altLang="en-US" dirty="0"/>
          </a:p>
        </p:txBody>
      </p:sp>
      <p:sp>
        <p:nvSpPr>
          <p:cNvPr id="3" name="内容占位符 2">
            <a:extLst>
              <a:ext uri="{FF2B5EF4-FFF2-40B4-BE49-F238E27FC236}">
                <a16:creationId xmlns:a16="http://schemas.microsoft.com/office/drawing/2014/main" id="{B8B7F71E-2214-8E4B-BBEC-BBD1861D8D3F}"/>
              </a:ext>
            </a:extLst>
          </p:cNvPr>
          <p:cNvSpPr>
            <a:spLocks noGrp="1"/>
          </p:cNvSpPr>
          <p:nvPr>
            <p:ph idx="1"/>
          </p:nvPr>
        </p:nvSpPr>
        <p:spPr/>
        <p:txBody>
          <a:bodyPr>
            <a:normAutofit fontScale="92500" lnSpcReduction="10000"/>
          </a:bodyPr>
          <a:lstStyle/>
          <a:p>
            <a:r>
              <a:rPr lang="zh-CN" altLang="en-US" dirty="0"/>
              <a:t>除了优秀的单机并行处理能力，</a:t>
            </a:r>
            <a:r>
              <a:rPr lang="en" altLang="zh-CN" dirty="0" err="1"/>
              <a:t>ClickHouse</a:t>
            </a:r>
            <a:r>
              <a:rPr lang="zh-CN" altLang="en-US" dirty="0"/>
              <a:t>还提供了可线性拓展的分布式计算能力。</a:t>
            </a:r>
            <a:r>
              <a:rPr lang="en" altLang="zh-CN" dirty="0" err="1"/>
              <a:t>ClickHouse</a:t>
            </a:r>
            <a:r>
              <a:rPr lang="zh-CN" altLang="en-US" dirty="0"/>
              <a:t>会自动将查询拆解为多个</a:t>
            </a:r>
            <a:r>
              <a:rPr lang="en" altLang="zh-CN" dirty="0"/>
              <a:t>task</a:t>
            </a:r>
            <a:r>
              <a:rPr lang="zh-CN" altLang="en-US" dirty="0"/>
              <a:t>下发到集群中，然后进行多机并行处理，最后把结果汇聚到一起。</a:t>
            </a:r>
          </a:p>
          <a:p>
            <a:r>
              <a:rPr lang="zh-CN" altLang="en-US" dirty="0"/>
              <a:t>在存在多副本的情况下，</a:t>
            </a:r>
            <a:r>
              <a:rPr lang="en" altLang="zh-CN" dirty="0" err="1"/>
              <a:t>ClickHouse</a:t>
            </a:r>
            <a:r>
              <a:rPr lang="zh-CN" altLang="en-US" dirty="0"/>
              <a:t>提供了多种</a:t>
            </a:r>
            <a:r>
              <a:rPr lang="en" altLang="zh-CN" dirty="0"/>
              <a:t>query</a:t>
            </a:r>
            <a:r>
              <a:rPr lang="zh-CN" altLang="en-US" dirty="0"/>
              <a:t>下发策略：</a:t>
            </a:r>
          </a:p>
          <a:p>
            <a:pPr marL="457200" indent="-457200">
              <a:buFont typeface="+mj-lt"/>
              <a:buAutoNum type="arabicPeriod"/>
            </a:pPr>
            <a:r>
              <a:rPr lang="zh-CN" altLang="en-US" dirty="0"/>
              <a:t>随机下发：在多个</a:t>
            </a:r>
            <a:r>
              <a:rPr lang="en" altLang="zh-CN" dirty="0"/>
              <a:t>replica</a:t>
            </a:r>
            <a:r>
              <a:rPr lang="zh-CN" altLang="en-US" dirty="0"/>
              <a:t>中随机选择一个；</a:t>
            </a:r>
          </a:p>
          <a:p>
            <a:pPr marL="457200" indent="-457200">
              <a:buFont typeface="+mj-lt"/>
              <a:buAutoNum type="arabicPeriod"/>
            </a:pPr>
            <a:r>
              <a:rPr lang="zh-CN" altLang="en-US" dirty="0"/>
              <a:t>最近</a:t>
            </a:r>
            <a:r>
              <a:rPr lang="en" altLang="zh-CN" dirty="0"/>
              <a:t>hostname</a:t>
            </a:r>
            <a:r>
              <a:rPr lang="zh-CN" altLang="en-US" dirty="0"/>
              <a:t>原则：选择与当前下发机器最相近的</a:t>
            </a:r>
            <a:r>
              <a:rPr lang="en" altLang="zh-CN" dirty="0"/>
              <a:t>hostname</a:t>
            </a:r>
            <a:r>
              <a:rPr lang="zh-CN" altLang="en-US" dirty="0"/>
              <a:t>节点，进行</a:t>
            </a:r>
            <a:r>
              <a:rPr lang="en" altLang="zh-CN" dirty="0"/>
              <a:t>query</a:t>
            </a:r>
            <a:r>
              <a:rPr lang="zh-CN" altLang="en-US" dirty="0"/>
              <a:t>下发。在特定的网络拓扑下，可以降低网络延时。而且能够确保</a:t>
            </a:r>
            <a:r>
              <a:rPr lang="en" altLang="zh-CN" dirty="0"/>
              <a:t>query</a:t>
            </a:r>
            <a:r>
              <a:rPr lang="zh-CN" altLang="en-US" dirty="0"/>
              <a:t>下发到固定的</a:t>
            </a:r>
            <a:r>
              <a:rPr lang="en" altLang="zh-CN" dirty="0"/>
              <a:t>replica</a:t>
            </a:r>
            <a:r>
              <a:rPr lang="zh-CN" altLang="en-US" dirty="0"/>
              <a:t>机器，充分利用系统</a:t>
            </a:r>
            <a:r>
              <a:rPr lang="en" altLang="zh-CN" dirty="0"/>
              <a:t>cache</a:t>
            </a:r>
            <a:r>
              <a:rPr lang="zh-CN" altLang="en" dirty="0"/>
              <a:t>。</a:t>
            </a:r>
          </a:p>
          <a:p>
            <a:pPr marL="457200" indent="-457200">
              <a:buFont typeface="+mj-lt"/>
              <a:buAutoNum type="arabicPeriod"/>
            </a:pPr>
            <a:r>
              <a:rPr lang="en" altLang="zh-CN" dirty="0"/>
              <a:t>in order</a:t>
            </a:r>
            <a:r>
              <a:rPr lang="zh-CN" altLang="en" dirty="0"/>
              <a:t>：</a:t>
            </a:r>
            <a:r>
              <a:rPr lang="zh-CN" altLang="en-US" dirty="0"/>
              <a:t>按照特定顺序逐个尝试下发，当前一个</a:t>
            </a:r>
            <a:r>
              <a:rPr lang="en" altLang="zh-CN" dirty="0"/>
              <a:t>replica</a:t>
            </a:r>
            <a:r>
              <a:rPr lang="zh-CN" altLang="en-US" dirty="0"/>
              <a:t>不可用时，顺延到下一个</a:t>
            </a:r>
            <a:r>
              <a:rPr lang="en" altLang="zh-CN" dirty="0"/>
              <a:t>replica</a:t>
            </a:r>
            <a:r>
              <a:rPr lang="zh-CN" altLang="en" dirty="0"/>
              <a:t>。</a:t>
            </a:r>
          </a:p>
          <a:p>
            <a:pPr marL="457200" indent="-457200">
              <a:buFont typeface="+mj-lt"/>
              <a:buAutoNum type="arabicPeriod"/>
            </a:pPr>
            <a:r>
              <a:rPr lang="en" altLang="zh-CN" dirty="0"/>
              <a:t>first or random</a:t>
            </a:r>
            <a:r>
              <a:rPr lang="zh-CN" altLang="en" dirty="0"/>
              <a:t>：</a:t>
            </a:r>
            <a:r>
              <a:rPr lang="zh-CN" altLang="en-US" dirty="0"/>
              <a:t>在</a:t>
            </a:r>
            <a:r>
              <a:rPr lang="en" altLang="zh-CN" dirty="0"/>
              <a:t>In Order</a:t>
            </a:r>
            <a:r>
              <a:rPr lang="zh-CN" altLang="en-US" dirty="0"/>
              <a:t>模式下，当第一个</a:t>
            </a:r>
            <a:r>
              <a:rPr lang="en" altLang="zh-CN" dirty="0"/>
              <a:t>replica</a:t>
            </a:r>
            <a:r>
              <a:rPr lang="zh-CN" altLang="en-US" dirty="0"/>
              <a:t>不可用时，所有</a:t>
            </a:r>
            <a:r>
              <a:rPr lang="en" altLang="zh-CN" dirty="0"/>
              <a:t>workload</a:t>
            </a:r>
            <a:r>
              <a:rPr lang="zh-CN" altLang="en-US" dirty="0"/>
              <a:t>都会积压到第二个</a:t>
            </a:r>
            <a:r>
              <a:rPr lang="en" altLang="zh-CN" dirty="0"/>
              <a:t>Replica</a:t>
            </a:r>
            <a:r>
              <a:rPr lang="zh-CN" altLang="en" dirty="0"/>
              <a:t>，</a:t>
            </a:r>
            <a:r>
              <a:rPr lang="zh-CN" altLang="en-US" dirty="0"/>
              <a:t>导致负载不均衡。</a:t>
            </a:r>
            <a:r>
              <a:rPr lang="en" altLang="zh-CN" dirty="0"/>
              <a:t>first or random</a:t>
            </a:r>
            <a:r>
              <a:rPr lang="zh-CN" altLang="en-US" dirty="0"/>
              <a:t>解决了这个问题：当第一个</a:t>
            </a:r>
            <a:r>
              <a:rPr lang="en" altLang="zh-CN" dirty="0"/>
              <a:t>replica</a:t>
            </a:r>
            <a:r>
              <a:rPr lang="zh-CN" altLang="en-US" dirty="0"/>
              <a:t>不可用时，随机选择一个其他</a:t>
            </a:r>
            <a:r>
              <a:rPr lang="en" altLang="zh-CN" dirty="0"/>
              <a:t>replica</a:t>
            </a:r>
            <a:r>
              <a:rPr lang="zh-CN" altLang="en" dirty="0"/>
              <a:t>，</a:t>
            </a:r>
            <a:r>
              <a:rPr lang="zh-CN" altLang="en-US" dirty="0"/>
              <a:t>从而保证其余</a:t>
            </a:r>
            <a:r>
              <a:rPr lang="en" altLang="zh-CN" dirty="0"/>
              <a:t>replica</a:t>
            </a:r>
            <a:r>
              <a:rPr lang="zh-CN" altLang="en-US" dirty="0"/>
              <a:t>间负载均衡。另外在跨</a:t>
            </a:r>
            <a:r>
              <a:rPr lang="en" altLang="zh-CN" dirty="0"/>
              <a:t>region</a:t>
            </a:r>
            <a:r>
              <a:rPr lang="zh-CN" altLang="en-US" dirty="0"/>
              <a:t>复制场景下，通过设置第一个</a:t>
            </a:r>
            <a:r>
              <a:rPr lang="en" altLang="zh-CN" dirty="0"/>
              <a:t>replica</a:t>
            </a:r>
            <a:r>
              <a:rPr lang="zh-CN" altLang="en-US" dirty="0"/>
              <a:t>为本</a:t>
            </a:r>
            <a:r>
              <a:rPr lang="en" altLang="zh-CN" dirty="0"/>
              <a:t>region</a:t>
            </a:r>
            <a:r>
              <a:rPr lang="zh-CN" altLang="en-US" dirty="0"/>
              <a:t>内的副本，可以显著降低网络延时。</a:t>
            </a:r>
          </a:p>
          <a:p>
            <a:endParaRPr kumimoji="1" lang="zh-CN" altLang="en-US" dirty="0"/>
          </a:p>
        </p:txBody>
      </p:sp>
    </p:spTree>
    <p:extLst>
      <p:ext uri="{BB962C8B-B14F-4D97-AF65-F5344CB8AC3E}">
        <p14:creationId xmlns:p14="http://schemas.microsoft.com/office/powerpoint/2010/main" val="7709370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F146D-F5E8-2749-8DF5-EF6CA7C6B6C2}"/>
              </a:ext>
            </a:extLst>
          </p:cNvPr>
          <p:cNvSpPr>
            <a:spLocks noGrp="1"/>
          </p:cNvSpPr>
          <p:nvPr>
            <p:ph type="title"/>
          </p:nvPr>
        </p:nvSpPr>
        <p:spPr/>
        <p:txBody>
          <a:bodyPr/>
          <a:lstStyle/>
          <a:p>
            <a:r>
              <a:rPr lang="zh-CN" altLang="en-US" b="1" dirty="0"/>
              <a:t>向量化执行与</a:t>
            </a:r>
            <a:r>
              <a:rPr lang="en" altLang="zh-CN" b="1" dirty="0"/>
              <a:t>SIMD</a:t>
            </a:r>
            <a:endParaRPr kumimoji="1" lang="zh-CN" altLang="en-US" dirty="0"/>
          </a:p>
        </p:txBody>
      </p:sp>
      <p:sp>
        <p:nvSpPr>
          <p:cNvPr id="3" name="内容占位符 2">
            <a:extLst>
              <a:ext uri="{FF2B5EF4-FFF2-40B4-BE49-F238E27FC236}">
                <a16:creationId xmlns:a16="http://schemas.microsoft.com/office/drawing/2014/main" id="{BD88373D-83A2-ED4E-97F4-8A694F56799E}"/>
              </a:ext>
            </a:extLst>
          </p:cNvPr>
          <p:cNvSpPr>
            <a:spLocks noGrp="1"/>
          </p:cNvSpPr>
          <p:nvPr>
            <p:ph idx="1"/>
          </p:nvPr>
        </p:nvSpPr>
        <p:spPr/>
        <p:txBody>
          <a:bodyPr>
            <a:normAutofit lnSpcReduction="10000"/>
          </a:bodyPr>
          <a:lstStyle/>
          <a:p>
            <a:r>
              <a:rPr lang="en" altLang="zh-CN" dirty="0" err="1"/>
              <a:t>ClickHouse</a:t>
            </a:r>
            <a:r>
              <a:rPr lang="zh-CN" altLang="en-US" dirty="0"/>
              <a:t>不仅将数据按列存储，而且按列进行计算。传统</a:t>
            </a:r>
            <a:r>
              <a:rPr lang="en" altLang="zh-CN" dirty="0"/>
              <a:t>OLTP</a:t>
            </a:r>
            <a:r>
              <a:rPr lang="zh-CN" altLang="en-US" dirty="0"/>
              <a:t>数据库通常采用按行计算，原因是事务处理中以点查为主，</a:t>
            </a:r>
            <a:r>
              <a:rPr lang="en" altLang="zh-CN" dirty="0"/>
              <a:t>SQL</a:t>
            </a:r>
            <a:r>
              <a:rPr lang="zh-CN" altLang="en-US" dirty="0"/>
              <a:t>计算量小，实现这些技术的收益不够明显。但是在分析场景下，单个</a:t>
            </a:r>
            <a:r>
              <a:rPr lang="en" altLang="zh-CN" dirty="0"/>
              <a:t>SQL</a:t>
            </a:r>
            <a:r>
              <a:rPr lang="zh-CN" altLang="en-US" dirty="0"/>
              <a:t>所涉及计算量可能极大，将每行作为一个基本单元进行处理会带来严重的性能损耗：</a:t>
            </a:r>
          </a:p>
          <a:p>
            <a:r>
              <a:rPr lang="en-US" altLang="zh-CN" dirty="0"/>
              <a:t>1</a:t>
            </a:r>
            <a:r>
              <a:rPr lang="zh-CN" altLang="en-US" dirty="0"/>
              <a:t>）对每一行数据都要调用相应的函数，函数调用开销占比高；</a:t>
            </a:r>
          </a:p>
          <a:p>
            <a:r>
              <a:rPr lang="en-US" altLang="zh-CN" dirty="0"/>
              <a:t>2</a:t>
            </a:r>
            <a:r>
              <a:rPr lang="zh-CN" altLang="en-US" dirty="0"/>
              <a:t>）存储层按列存储数据，在内存中也按列组织，但是计算层按行处理，无法充分利用</a:t>
            </a:r>
            <a:r>
              <a:rPr lang="en" altLang="zh-CN" dirty="0"/>
              <a:t>CPU cache</a:t>
            </a:r>
            <a:r>
              <a:rPr lang="zh-CN" altLang="en-US" dirty="0"/>
              <a:t>的预读能力，造成</a:t>
            </a:r>
            <a:r>
              <a:rPr lang="en" altLang="zh-CN" dirty="0"/>
              <a:t>CPU Cache miss</a:t>
            </a:r>
            <a:r>
              <a:rPr lang="zh-CN" altLang="en-US" dirty="0"/>
              <a:t>严重；</a:t>
            </a:r>
          </a:p>
          <a:p>
            <a:r>
              <a:rPr lang="en-US" altLang="zh-CN" dirty="0"/>
              <a:t>3</a:t>
            </a:r>
            <a:r>
              <a:rPr lang="zh-CN" altLang="en-US" dirty="0"/>
              <a:t>）按行处理，无法利用高效的</a:t>
            </a:r>
            <a:r>
              <a:rPr lang="en" altLang="zh-CN" dirty="0"/>
              <a:t>SIMD</a:t>
            </a:r>
            <a:r>
              <a:rPr lang="zh-CN" altLang="en-US" dirty="0"/>
              <a:t>指令；</a:t>
            </a:r>
          </a:p>
          <a:p>
            <a:r>
              <a:rPr lang="en" altLang="zh-CN" dirty="0" err="1"/>
              <a:t>ClickHouse</a:t>
            </a:r>
            <a:r>
              <a:rPr lang="zh-CN" altLang="en-US" dirty="0"/>
              <a:t>实现了向量执行引擎（</a:t>
            </a:r>
            <a:r>
              <a:rPr lang="en" altLang="zh-CN" dirty="0"/>
              <a:t>Vectorized execution engine</a:t>
            </a:r>
            <a:r>
              <a:rPr lang="zh-CN" altLang="en" dirty="0"/>
              <a:t>），</a:t>
            </a:r>
            <a:r>
              <a:rPr lang="zh-CN" altLang="en-US" dirty="0"/>
              <a:t>对内存中的列式数据，一个</a:t>
            </a:r>
            <a:r>
              <a:rPr lang="en" altLang="zh-CN" dirty="0"/>
              <a:t>batch</a:t>
            </a:r>
            <a:r>
              <a:rPr lang="zh-CN" altLang="en-US" dirty="0"/>
              <a:t>调用一次</a:t>
            </a:r>
            <a:r>
              <a:rPr lang="en" altLang="zh-CN" dirty="0"/>
              <a:t>SIMD</a:t>
            </a:r>
            <a:r>
              <a:rPr lang="zh-CN" altLang="en-US" dirty="0"/>
              <a:t>指令（而非每一行调用一次），不仅减少了函数调用次数、降低了</a:t>
            </a:r>
            <a:r>
              <a:rPr lang="en" altLang="zh-CN" dirty="0"/>
              <a:t>cache miss</a:t>
            </a:r>
            <a:r>
              <a:rPr lang="zh-CN" altLang="en" dirty="0"/>
              <a:t>，</a:t>
            </a:r>
            <a:r>
              <a:rPr lang="zh-CN" altLang="en-US" dirty="0"/>
              <a:t>而且可以充分发挥</a:t>
            </a:r>
            <a:r>
              <a:rPr lang="en" altLang="zh-CN" dirty="0"/>
              <a:t>SIMD</a:t>
            </a:r>
            <a:r>
              <a:rPr lang="zh-CN" altLang="en-US" dirty="0"/>
              <a:t>指令的并行能力，大幅缩短了计算耗时。向量执行引擎，通常能够带来数倍的性能提升。</a:t>
            </a:r>
          </a:p>
          <a:p>
            <a:endParaRPr kumimoji="1" lang="zh-CN" altLang="en-US" dirty="0"/>
          </a:p>
        </p:txBody>
      </p:sp>
    </p:spTree>
    <p:extLst>
      <p:ext uri="{BB962C8B-B14F-4D97-AF65-F5344CB8AC3E}">
        <p14:creationId xmlns:p14="http://schemas.microsoft.com/office/powerpoint/2010/main" val="38233334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05F6C-8087-7843-AE5C-73AF40D9B818}"/>
              </a:ext>
            </a:extLst>
          </p:cNvPr>
          <p:cNvSpPr>
            <a:spLocks noGrp="1"/>
          </p:cNvSpPr>
          <p:nvPr>
            <p:ph type="title"/>
          </p:nvPr>
        </p:nvSpPr>
        <p:spPr/>
        <p:txBody>
          <a:bodyPr/>
          <a:lstStyle/>
          <a:p>
            <a:r>
              <a:rPr lang="zh-CN" altLang="en-US" b="1" dirty="0"/>
              <a:t>动态代码生成</a:t>
            </a:r>
            <a:r>
              <a:rPr lang="en" altLang="zh-CN" b="1" dirty="0"/>
              <a:t>Runtime </a:t>
            </a:r>
            <a:r>
              <a:rPr lang="en" altLang="zh-CN" b="1" dirty="0" err="1"/>
              <a:t>Codegen</a:t>
            </a:r>
            <a:br>
              <a:rPr lang="en" altLang="zh-CN" b="1" dirty="0"/>
            </a:br>
            <a:endParaRPr kumimoji="1" lang="zh-CN" altLang="en-US" dirty="0"/>
          </a:p>
        </p:txBody>
      </p:sp>
      <p:sp>
        <p:nvSpPr>
          <p:cNvPr id="3" name="内容占位符 2">
            <a:extLst>
              <a:ext uri="{FF2B5EF4-FFF2-40B4-BE49-F238E27FC236}">
                <a16:creationId xmlns:a16="http://schemas.microsoft.com/office/drawing/2014/main" id="{06CFD49F-AD32-0049-9DEF-4B462F528FE4}"/>
              </a:ext>
            </a:extLst>
          </p:cNvPr>
          <p:cNvSpPr>
            <a:spLocks noGrp="1"/>
          </p:cNvSpPr>
          <p:nvPr>
            <p:ph idx="1"/>
          </p:nvPr>
        </p:nvSpPr>
        <p:spPr/>
        <p:txBody>
          <a:bodyPr/>
          <a:lstStyle/>
          <a:p>
            <a:r>
              <a:rPr lang="zh-CN" altLang="en-US" dirty="0"/>
              <a:t>在经典的数据库实现中，通常对表达式计算采用火山模型，也即将查询转换成一个个</a:t>
            </a:r>
            <a:r>
              <a:rPr lang="en" altLang="zh-CN" dirty="0"/>
              <a:t>operator</a:t>
            </a:r>
            <a:r>
              <a:rPr lang="zh-CN" altLang="en" dirty="0"/>
              <a:t>，</a:t>
            </a:r>
            <a:r>
              <a:rPr lang="zh-CN" altLang="en-US" dirty="0"/>
              <a:t>比如</a:t>
            </a:r>
            <a:r>
              <a:rPr lang="en" altLang="zh-CN" dirty="0" err="1"/>
              <a:t>HashJoin</a:t>
            </a:r>
            <a:r>
              <a:rPr lang="zh-CN" altLang="en" dirty="0"/>
              <a:t>、</a:t>
            </a:r>
            <a:r>
              <a:rPr lang="en" altLang="zh-CN" dirty="0"/>
              <a:t>Scan</a:t>
            </a:r>
            <a:r>
              <a:rPr lang="zh-CN" altLang="en" dirty="0"/>
              <a:t>、</a:t>
            </a:r>
            <a:r>
              <a:rPr lang="en" altLang="zh-CN" dirty="0" err="1"/>
              <a:t>IndexScan</a:t>
            </a:r>
            <a:r>
              <a:rPr lang="zh-CN" altLang="en" dirty="0"/>
              <a:t>、</a:t>
            </a:r>
            <a:r>
              <a:rPr lang="en" altLang="zh-CN" dirty="0"/>
              <a:t>Aggregation</a:t>
            </a:r>
            <a:r>
              <a:rPr lang="zh-CN" altLang="en-US" dirty="0"/>
              <a:t>等。为了连接不同算子，</a:t>
            </a:r>
            <a:r>
              <a:rPr lang="en" altLang="zh-CN" dirty="0"/>
              <a:t>operator</a:t>
            </a:r>
            <a:r>
              <a:rPr lang="zh-CN" altLang="en-US" dirty="0"/>
              <a:t>之间采用统一的接口，比如</a:t>
            </a:r>
            <a:r>
              <a:rPr lang="en" altLang="zh-CN" dirty="0"/>
              <a:t>open/next/close</a:t>
            </a:r>
            <a:r>
              <a:rPr lang="zh-CN" altLang="en" dirty="0"/>
              <a:t>。</a:t>
            </a:r>
            <a:r>
              <a:rPr lang="zh-CN" altLang="en-US" dirty="0"/>
              <a:t>在每个算子内部都实现了父类的这些虚函数，在分析场景中单条</a:t>
            </a:r>
            <a:r>
              <a:rPr lang="en" altLang="zh-CN" dirty="0"/>
              <a:t>SQL</a:t>
            </a:r>
            <a:r>
              <a:rPr lang="zh-CN" altLang="en-US" dirty="0"/>
              <a:t>要处理数据通常高达数亿行，虚函数的调用开销不再可以忽略不计。另外，在每个算子内部都要考虑多种变量，比如列类型、列的</a:t>
            </a:r>
            <a:r>
              <a:rPr lang="en" altLang="zh-CN" dirty="0"/>
              <a:t>size</a:t>
            </a:r>
            <a:r>
              <a:rPr lang="zh-CN" altLang="en" dirty="0"/>
              <a:t>、</a:t>
            </a:r>
            <a:r>
              <a:rPr lang="zh-CN" altLang="en-US" dirty="0"/>
              <a:t>列的个数等，存在着大量的</a:t>
            </a:r>
            <a:r>
              <a:rPr lang="en" altLang="zh-CN" dirty="0"/>
              <a:t>if-else</a:t>
            </a:r>
            <a:r>
              <a:rPr lang="zh-CN" altLang="en-US" dirty="0"/>
              <a:t>分支判断导致</a:t>
            </a:r>
            <a:r>
              <a:rPr lang="en" altLang="zh-CN" dirty="0"/>
              <a:t>CPU</a:t>
            </a:r>
            <a:r>
              <a:rPr lang="zh-CN" altLang="en-US" dirty="0"/>
              <a:t>分支预测失效。</a:t>
            </a:r>
            <a:endParaRPr kumimoji="1" lang="zh-CN" altLang="en-US" dirty="0"/>
          </a:p>
        </p:txBody>
      </p:sp>
    </p:spTree>
    <p:extLst>
      <p:ext uri="{BB962C8B-B14F-4D97-AF65-F5344CB8AC3E}">
        <p14:creationId xmlns:p14="http://schemas.microsoft.com/office/powerpoint/2010/main" val="8094699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E9EBB7-A481-734C-88C6-EAA550AE0A30}"/>
              </a:ext>
            </a:extLst>
          </p:cNvPr>
          <p:cNvSpPr>
            <a:spLocks noGrp="1"/>
          </p:cNvSpPr>
          <p:nvPr>
            <p:ph type="title"/>
          </p:nvPr>
        </p:nvSpPr>
        <p:spPr/>
        <p:txBody>
          <a:bodyPr/>
          <a:lstStyle/>
          <a:p>
            <a:r>
              <a:rPr kumimoji="1" lang="zh-CN" altLang="en-US" dirty="0"/>
              <a:t>动态代码生成</a:t>
            </a:r>
          </a:p>
        </p:txBody>
      </p:sp>
      <p:sp>
        <p:nvSpPr>
          <p:cNvPr id="3" name="内容占位符 2">
            <a:extLst>
              <a:ext uri="{FF2B5EF4-FFF2-40B4-BE49-F238E27FC236}">
                <a16:creationId xmlns:a16="http://schemas.microsoft.com/office/drawing/2014/main" id="{2281BCB0-07BA-2B4C-9C72-705433937803}"/>
              </a:ext>
            </a:extLst>
          </p:cNvPr>
          <p:cNvSpPr>
            <a:spLocks noGrp="1"/>
          </p:cNvSpPr>
          <p:nvPr>
            <p:ph idx="1"/>
          </p:nvPr>
        </p:nvSpPr>
        <p:spPr/>
        <p:txBody>
          <a:bodyPr/>
          <a:lstStyle/>
          <a:p>
            <a:r>
              <a:rPr lang="en" altLang="zh-CN" dirty="0" err="1"/>
              <a:t>ClickHouse</a:t>
            </a:r>
            <a:r>
              <a:rPr lang="zh-CN" altLang="en-US" dirty="0"/>
              <a:t>实现了</a:t>
            </a:r>
            <a:r>
              <a:rPr lang="en" altLang="zh-CN" dirty="0"/>
              <a:t>Expression</a:t>
            </a:r>
            <a:r>
              <a:rPr lang="zh-CN" altLang="en-US" dirty="0"/>
              <a:t>级别的</a:t>
            </a:r>
            <a:r>
              <a:rPr lang="en" altLang="zh-CN" dirty="0"/>
              <a:t>runtime </a:t>
            </a:r>
            <a:r>
              <a:rPr lang="en" altLang="zh-CN" dirty="0" err="1"/>
              <a:t>codegen</a:t>
            </a:r>
            <a:r>
              <a:rPr lang="zh-CN" altLang="en" dirty="0"/>
              <a:t>，</a:t>
            </a:r>
            <a:r>
              <a:rPr lang="zh-CN" altLang="en-US" dirty="0"/>
              <a:t>动态地根据当前</a:t>
            </a:r>
            <a:r>
              <a:rPr lang="en" altLang="zh-CN" dirty="0"/>
              <a:t>SQL</a:t>
            </a:r>
            <a:r>
              <a:rPr lang="zh-CN" altLang="en-US" dirty="0"/>
              <a:t>直接生成代码，然后编译执行。如下图例子所示，对于</a:t>
            </a:r>
            <a:r>
              <a:rPr lang="en" altLang="zh-CN" dirty="0"/>
              <a:t>Expression</a:t>
            </a:r>
            <a:r>
              <a:rPr lang="zh-CN" altLang="en-US" dirty="0"/>
              <a:t>直接生成代码，不仅消除了大量的虚函数调用（即图中多个</a:t>
            </a:r>
            <a:r>
              <a:rPr lang="en" altLang="zh-CN" dirty="0"/>
              <a:t>function pointer</a:t>
            </a:r>
            <a:r>
              <a:rPr lang="zh-CN" altLang="en-US" dirty="0"/>
              <a:t>的调用），而且由于在运行时表达式的参数类型、个数等都是已知的，也消除了不必要的</a:t>
            </a:r>
            <a:r>
              <a:rPr lang="en" altLang="zh-CN" dirty="0"/>
              <a:t>if-else</a:t>
            </a:r>
            <a:r>
              <a:rPr lang="zh-CN" altLang="en-US" dirty="0"/>
              <a:t>分支判断。</a:t>
            </a:r>
          </a:p>
          <a:p>
            <a:br>
              <a:rPr lang="zh-CN" altLang="en-US" dirty="0"/>
            </a:br>
            <a:endParaRPr kumimoji="1" lang="zh-CN" altLang="en-US" dirty="0"/>
          </a:p>
        </p:txBody>
      </p:sp>
      <p:pic>
        <p:nvPicPr>
          <p:cNvPr id="3074" name="Picture 2">
            <a:extLst>
              <a:ext uri="{FF2B5EF4-FFF2-40B4-BE49-F238E27FC236}">
                <a16:creationId xmlns:a16="http://schemas.microsoft.com/office/drawing/2014/main" id="{D5F278AE-059E-C344-933A-33E362733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507661"/>
            <a:ext cx="4958036" cy="335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286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13E42-58A5-D546-8E08-A9154B8D4048}"/>
              </a:ext>
            </a:extLst>
          </p:cNvPr>
          <p:cNvSpPr>
            <a:spLocks noGrp="1"/>
          </p:cNvSpPr>
          <p:nvPr>
            <p:ph type="title"/>
          </p:nvPr>
        </p:nvSpPr>
        <p:spPr/>
        <p:txBody>
          <a:bodyPr/>
          <a:lstStyle/>
          <a:p>
            <a:r>
              <a:rPr lang="zh-CN" altLang="en-US" b="1" dirty="0"/>
              <a:t>近似计算</a:t>
            </a:r>
            <a:endParaRPr kumimoji="1" lang="zh-CN" altLang="en-US" dirty="0"/>
          </a:p>
        </p:txBody>
      </p:sp>
      <p:sp>
        <p:nvSpPr>
          <p:cNvPr id="3" name="内容占位符 2">
            <a:extLst>
              <a:ext uri="{FF2B5EF4-FFF2-40B4-BE49-F238E27FC236}">
                <a16:creationId xmlns:a16="http://schemas.microsoft.com/office/drawing/2014/main" id="{BD7F3A5B-610D-D047-8A8A-3F17728DB979}"/>
              </a:ext>
            </a:extLst>
          </p:cNvPr>
          <p:cNvSpPr>
            <a:spLocks noGrp="1"/>
          </p:cNvSpPr>
          <p:nvPr>
            <p:ph idx="1"/>
          </p:nvPr>
        </p:nvSpPr>
        <p:spPr/>
        <p:txBody>
          <a:bodyPr/>
          <a:lstStyle/>
          <a:p>
            <a:r>
              <a:rPr lang="zh-CN" altLang="en-US" dirty="0"/>
              <a:t>近似计算以损失一定结果精度为代价，极大地提升查询性能。在海量数据处理中，近似计算价值更加明显。</a:t>
            </a:r>
          </a:p>
          <a:p>
            <a:r>
              <a:rPr lang="en" altLang="zh-CN" dirty="0" err="1"/>
              <a:t>ClickHouse</a:t>
            </a:r>
            <a:r>
              <a:rPr lang="zh-CN" altLang="en-US" dirty="0"/>
              <a:t>实现了多种近似计算功能：</a:t>
            </a:r>
          </a:p>
          <a:p>
            <a:pPr marL="457200" indent="-457200">
              <a:buFont typeface="+mj-lt"/>
              <a:buAutoNum type="arabicPeriod"/>
            </a:pPr>
            <a:r>
              <a:rPr lang="zh-CN" altLang="en-US" dirty="0"/>
              <a:t>近似估算</a:t>
            </a:r>
            <a:r>
              <a:rPr lang="en" altLang="zh-CN" dirty="0"/>
              <a:t>distinct values</a:t>
            </a:r>
            <a:r>
              <a:rPr lang="zh-CN" altLang="en" dirty="0"/>
              <a:t>、</a:t>
            </a:r>
            <a:r>
              <a:rPr lang="zh-CN" altLang="en-US" dirty="0"/>
              <a:t>中位数，分位数等多种聚合函数；</a:t>
            </a:r>
          </a:p>
          <a:p>
            <a:pPr marL="457200" indent="-457200">
              <a:buFont typeface="+mj-lt"/>
              <a:buAutoNum type="arabicPeriod"/>
            </a:pPr>
            <a:r>
              <a:rPr lang="zh-CN" altLang="en-US" dirty="0"/>
              <a:t>建表</a:t>
            </a:r>
            <a:r>
              <a:rPr lang="en" altLang="zh-CN" dirty="0"/>
              <a:t>DDL</a:t>
            </a:r>
            <a:r>
              <a:rPr lang="zh-CN" altLang="en-US" dirty="0"/>
              <a:t>支持</a:t>
            </a:r>
            <a:r>
              <a:rPr lang="en" altLang="zh-CN" dirty="0"/>
              <a:t>SAMPLE BY</a:t>
            </a:r>
            <a:r>
              <a:rPr lang="zh-CN" altLang="en-US" dirty="0"/>
              <a:t>子句，支持对于数据进行抽样处理；</a:t>
            </a:r>
          </a:p>
          <a:p>
            <a:endParaRPr kumimoji="1" lang="zh-CN" altLang="en-US" dirty="0"/>
          </a:p>
        </p:txBody>
      </p:sp>
    </p:spTree>
    <p:extLst>
      <p:ext uri="{BB962C8B-B14F-4D97-AF65-F5344CB8AC3E}">
        <p14:creationId xmlns:p14="http://schemas.microsoft.com/office/powerpoint/2010/main" val="950605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D15271-AADE-E844-8E48-39E68AE23A51}"/>
              </a:ext>
            </a:extLst>
          </p:cNvPr>
          <p:cNvSpPr/>
          <p:nvPr/>
        </p:nvSpPr>
        <p:spPr>
          <a:xfrm>
            <a:off x="3791744" y="2660915"/>
            <a:ext cx="6096000" cy="913007"/>
          </a:xfrm>
          <a:prstGeom prst="rect">
            <a:avLst/>
          </a:prstGeom>
        </p:spPr>
        <p:txBody>
          <a:bodyPr>
            <a:spAutoFit/>
          </a:bodyPr>
          <a:lstStyle/>
          <a:p>
            <a:r>
              <a:rPr lang="en" altLang="zh-CN" sz="5333" dirty="0">
                <a:latin typeface="HelveticaNeue" panose="02000503000000020004" pitchFamily="2" charset="0"/>
              </a:rPr>
              <a:t>Let's Begin </a:t>
            </a:r>
            <a:endParaRPr lang="en" altLang="zh-CN" sz="5333" dirty="0"/>
          </a:p>
        </p:txBody>
      </p:sp>
    </p:spTree>
    <p:extLst>
      <p:ext uri="{BB962C8B-B14F-4D97-AF65-F5344CB8AC3E}">
        <p14:creationId xmlns:p14="http://schemas.microsoft.com/office/powerpoint/2010/main" val="4047562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椭圆 7175">
            <a:extLst>
              <a:ext uri="{FF2B5EF4-FFF2-40B4-BE49-F238E27FC236}">
                <a16:creationId xmlns:a16="http://schemas.microsoft.com/office/drawing/2014/main" id="{0C62A1A0-75AF-2540-9568-270C60830F46}"/>
              </a:ext>
            </a:extLst>
          </p:cNvPr>
          <p:cNvSpPr>
            <a:spLocks noChangeArrowheads="1"/>
          </p:cNvSpPr>
          <p:nvPr/>
        </p:nvSpPr>
        <p:spPr bwMode="auto">
          <a:xfrm>
            <a:off x="2639616" y="2564905"/>
            <a:ext cx="1344083" cy="1341967"/>
          </a:xfrm>
          <a:prstGeom prst="ellipse">
            <a:avLst/>
          </a:prstGeom>
          <a:solidFill>
            <a:srgbClr val="FC4A6E"/>
          </a:solidFill>
          <a:ln w="57150">
            <a:solidFill>
              <a:srgbClr val="D63657"/>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867" dirty="0">
                <a:solidFill>
                  <a:schemeClr val="bg1"/>
                </a:solidFill>
              </a:rPr>
              <a:t>2</a:t>
            </a:r>
          </a:p>
        </p:txBody>
      </p:sp>
      <p:sp>
        <p:nvSpPr>
          <p:cNvPr id="6149" name="矩形 7176">
            <a:extLst>
              <a:ext uri="{FF2B5EF4-FFF2-40B4-BE49-F238E27FC236}">
                <a16:creationId xmlns:a16="http://schemas.microsoft.com/office/drawing/2014/main" id="{7D159C53-D4FC-7741-BDE9-A6B0948A3984}"/>
              </a:ext>
            </a:extLst>
          </p:cNvPr>
          <p:cNvSpPr>
            <a:spLocks noGrp="1" noChangeArrowheads="1"/>
          </p:cNvSpPr>
          <p:nvPr/>
        </p:nvSpPr>
        <p:spPr bwMode="auto">
          <a:xfrm>
            <a:off x="5402707" y="2882900"/>
            <a:ext cx="6766984"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5867" dirty="0" err="1">
                <a:ea typeface="微软雅黑" panose="020B0503020204020204" pitchFamily="34" charset="-122"/>
              </a:rPr>
              <a:t>Clickhouse</a:t>
            </a:r>
            <a:r>
              <a:rPr lang="zh-CN" altLang="en-US" sz="5867" dirty="0">
                <a:ea typeface="微软雅黑" panose="020B0503020204020204" pitchFamily="34" charset="-122"/>
              </a:rPr>
              <a:t>优劣势</a:t>
            </a:r>
          </a:p>
        </p:txBody>
      </p:sp>
    </p:spTree>
    <p:extLst>
      <p:ext uri="{BB962C8B-B14F-4D97-AF65-F5344CB8AC3E}">
        <p14:creationId xmlns:p14="http://schemas.microsoft.com/office/powerpoint/2010/main" val="1194551889"/>
      </p:ext>
    </p:extLst>
  </p:cSld>
  <p:clrMapOvr>
    <a:masterClrMapping/>
  </p:clrMapOvr>
</p:sld>
</file>

<file path=ppt/theme/theme1.xml><?xml version="1.0" encoding="utf-8"?>
<a:theme xmlns:a="http://schemas.openxmlformats.org/drawingml/2006/main" name="水汽尾迹">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云原生过去，现在，未来" id="{36067BB3-1D89-1747-883E-C43F561F3B26}" vid="{875A7EF6-1E1B-CD41-B5F8-D21058C8CF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水汽尾迹</Template>
  <TotalTime>6213</TotalTime>
  <Words>7494</Words>
  <Application>Microsoft Macintosh PowerPoint</Application>
  <PresentationFormat>宽屏</PresentationFormat>
  <Paragraphs>745</Paragraphs>
  <Slides>208</Slides>
  <Notes>16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208</vt:i4>
      </vt:variant>
    </vt:vector>
  </HeadingPairs>
  <TitlesOfParts>
    <vt:vector size="225" baseType="lpstr">
      <vt:lpstr>-apple-system</vt:lpstr>
      <vt:lpstr>等线</vt:lpstr>
      <vt:lpstr>SimSun</vt:lpstr>
      <vt:lpstr>Microsoft YaHei</vt:lpstr>
      <vt:lpstr>Microsoft YaHei</vt:lpstr>
      <vt:lpstr>Alibaba-PuHuiTi-M</vt:lpstr>
      <vt:lpstr>Microsoft YaHei Light</vt:lpstr>
      <vt:lpstr>Microsoft YaHei UI</vt:lpstr>
      <vt:lpstr>Microsoft YaHei UI Regular</vt:lpstr>
      <vt:lpstr>Microsoft YaHei UI Semibold</vt:lpstr>
      <vt:lpstr>PingFangSC</vt:lpstr>
      <vt:lpstr>Arial</vt:lpstr>
      <vt:lpstr>Arial</vt:lpstr>
      <vt:lpstr>Helvetica Neue</vt:lpstr>
      <vt:lpstr>Helvetica Neue Medium</vt:lpstr>
      <vt:lpstr>HelveticaNeue</vt:lpstr>
      <vt:lpstr>水汽尾迹</vt:lpstr>
      <vt:lpstr>KUDU&amp; ClickHouse</vt:lpstr>
      <vt:lpstr>日程</vt:lpstr>
      <vt:lpstr>KUDU</vt:lpstr>
      <vt:lpstr>日程</vt:lpstr>
      <vt:lpstr>大数据挑战</vt:lpstr>
      <vt:lpstr>什么是 LAMBDA</vt:lpstr>
      <vt:lpstr>LAMBDa 优点</vt:lpstr>
      <vt:lpstr>LAMBDA 缺点</vt:lpstr>
      <vt:lpstr>LAMBDA 缺点</vt:lpstr>
      <vt:lpstr>为什么 KUDU-可更新分析平台</vt:lpstr>
      <vt:lpstr>为什么 KUDU</vt:lpstr>
      <vt:lpstr>为什么 KUDU</vt:lpstr>
      <vt:lpstr>KUDU 架构设计</vt:lpstr>
      <vt:lpstr>列式存储</vt:lpstr>
      <vt:lpstr>列式存储</vt:lpstr>
      <vt:lpstr>编码和压缩</vt:lpstr>
      <vt:lpstr>Table 和 TableT</vt:lpstr>
      <vt:lpstr>Table 和 TableT</vt:lpstr>
      <vt:lpstr>Table  和 TableT</vt:lpstr>
      <vt:lpstr>Tablet 设计</vt:lpstr>
      <vt:lpstr>元数据（MetaData）</vt:lpstr>
      <vt:lpstr>Raft 一致协议</vt:lpstr>
      <vt:lpstr>容错</vt:lpstr>
      <vt:lpstr>容错</vt:lpstr>
      <vt:lpstr>LSM VS KUDU</vt:lpstr>
      <vt:lpstr>LSM Insert 路径</vt:lpstr>
      <vt:lpstr>LSM 更新路径</vt:lpstr>
      <vt:lpstr>LSM读路径</vt:lpstr>
      <vt:lpstr>KUDU Insert</vt:lpstr>
      <vt:lpstr>KUDU Update</vt:lpstr>
      <vt:lpstr>KUDU Update</vt:lpstr>
      <vt:lpstr>KUDU READ</vt:lpstr>
      <vt:lpstr>KUDU DelTA FLush</vt:lpstr>
      <vt:lpstr>KUDU Delta Compaction</vt:lpstr>
      <vt:lpstr>KUDU ROWSET Compaction</vt:lpstr>
      <vt:lpstr>KUDU Compaction</vt:lpstr>
      <vt:lpstr>分区</vt:lpstr>
      <vt:lpstr>主键选择</vt:lpstr>
      <vt:lpstr>KUDU vs 流式计算</vt:lpstr>
      <vt:lpstr>KUDU vs DRUID</vt:lpstr>
      <vt:lpstr>电商案例</vt:lpstr>
      <vt:lpstr>日程</vt:lpstr>
      <vt:lpstr>产品与业务介绍</vt:lpstr>
      <vt:lpstr>魔方是什么</vt:lpstr>
      <vt:lpstr>魔方主要业务模块</vt:lpstr>
      <vt:lpstr>魔方数据示例</vt:lpstr>
      <vt:lpstr>演进方向</vt:lpstr>
      <vt:lpstr>数据关注点</vt:lpstr>
      <vt:lpstr>数据挑战</vt:lpstr>
      <vt:lpstr>业务模型</vt:lpstr>
      <vt:lpstr>数据模型</vt:lpstr>
      <vt:lpstr>数据分析方法</vt:lpstr>
      <vt:lpstr>数据体系构建</vt:lpstr>
      <vt:lpstr>PowerPoint 演示文稿</vt:lpstr>
      <vt:lpstr>架构</vt:lpstr>
      <vt:lpstr>架构</vt:lpstr>
      <vt:lpstr>KUDU 表设计</vt:lpstr>
      <vt:lpstr>KUDU 限制</vt:lpstr>
      <vt:lpstr>KUDU建表问题</vt:lpstr>
      <vt:lpstr>KUDU 性能调优</vt:lpstr>
      <vt:lpstr>KUDU 性能调优</vt:lpstr>
      <vt:lpstr>KUDU 性能调优</vt:lpstr>
      <vt:lpstr>KUDu集群参数</vt:lpstr>
      <vt:lpstr>KUDU 监控运维</vt:lpstr>
      <vt:lpstr>统一计算资源——基于Kubernates管理</vt:lpstr>
      <vt:lpstr>Spark On K8S</vt:lpstr>
      <vt:lpstr>Spark On K8S</vt:lpstr>
      <vt:lpstr>两种方式比较</vt:lpstr>
      <vt:lpstr>两种方式比较</vt:lpstr>
      <vt:lpstr>Flink On K8S</vt:lpstr>
      <vt:lpstr>Flink</vt:lpstr>
      <vt:lpstr>UV计算效率提升</vt:lpstr>
      <vt:lpstr>UV计算问题点</vt:lpstr>
      <vt:lpstr>PowerPoint 演示文稿</vt:lpstr>
      <vt:lpstr>PowerPoint 演示文稿</vt:lpstr>
      <vt:lpstr>PowerPoint 演示文稿</vt:lpstr>
      <vt:lpstr>PowerPoint 演示文稿</vt:lpstr>
      <vt:lpstr>PowerPoint 演示文稿</vt:lpstr>
      <vt:lpstr>PowerPoint 演示文稿</vt:lpstr>
      <vt:lpstr>OLAP 场景</vt:lpstr>
      <vt:lpstr>PowerPoint 演示文稿</vt:lpstr>
      <vt:lpstr>PowerPoint 演示文稿</vt:lpstr>
      <vt:lpstr>数据有序存储</vt:lpstr>
      <vt:lpstr>主键索引</vt:lpstr>
      <vt:lpstr>任意列稀疏索引 </vt:lpstr>
      <vt:lpstr>数据分片</vt:lpstr>
      <vt:lpstr>数据分区</vt:lpstr>
      <vt:lpstr>数据 TTL</vt:lpstr>
      <vt:lpstr>高吞吐写入能力</vt:lpstr>
      <vt:lpstr>有限支持delete、update </vt:lpstr>
      <vt:lpstr>主备同步</vt:lpstr>
      <vt:lpstr>多核并行</vt:lpstr>
      <vt:lpstr>分布式计算</vt:lpstr>
      <vt:lpstr>向量化执行与SIMD</vt:lpstr>
      <vt:lpstr>动态代码生成Runtime Codegen </vt:lpstr>
      <vt:lpstr>动态代码生成</vt:lpstr>
      <vt:lpstr>近似计算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ClickHouse性能调优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未来</vt:lpstr>
      <vt:lpstr>日程</vt:lpstr>
      <vt:lpstr>数据湖</vt:lpstr>
      <vt:lpstr>数据湖</vt:lpstr>
      <vt:lpstr>三大数据湖开源比较</vt:lpstr>
      <vt:lpstr>Databrick DelTA</vt:lpstr>
      <vt:lpstr>PowerPoint 演示文稿</vt:lpstr>
      <vt:lpstr>Apache HUIDI(Hadoop Updates and Incrementals)</vt:lpstr>
      <vt:lpstr>PowerPoint 演示文稿</vt:lpstr>
      <vt:lpstr> NetFlix Iceberg</vt:lpstr>
      <vt:lpstr>ICEBerg 设计目标</vt:lpstr>
      <vt:lpstr>IceBerg 设计</vt:lpstr>
      <vt:lpstr>阿里云原生数据湖 DLA</vt:lpstr>
      <vt:lpstr>Aliyun 数据湖方案</vt:lpstr>
      <vt:lpstr>联邦数据分析</vt:lpstr>
      <vt:lpstr>ALIYUN 数据湖方案</vt:lpstr>
      <vt:lpstr>自建Spark集群 VS Serverless Spark </vt:lpstr>
      <vt:lpstr>DLA Serverless Spark性价比</vt:lpstr>
      <vt:lpstr>Serverless Spark访问用户自建Hadoop </vt:lpstr>
      <vt:lpstr>华为数据湖探索 DLI</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KUDU</dc:title>
  <dc:creator>Microsoft Office User</dc:creator>
  <cp:lastModifiedBy>Microsoft Office User</cp:lastModifiedBy>
  <cp:revision>92</cp:revision>
  <dcterms:created xsi:type="dcterms:W3CDTF">2020-12-04T01:38:54Z</dcterms:created>
  <dcterms:modified xsi:type="dcterms:W3CDTF">2020-12-11T13:58:48Z</dcterms:modified>
</cp:coreProperties>
</file>